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Slab Light"/>
      <p:regular r:id="rId39"/>
      <p:bold r:id="rId40"/>
    </p:embeddedFont>
    <p:embeddedFont>
      <p:font typeface="Bebas Neue"/>
      <p:regular r:id="rId41"/>
    </p:embeddedFont>
    <p:embeddedFont>
      <p:font typeface="Overpass"/>
      <p:regular r:id="rId42"/>
      <p:bold r:id="rId43"/>
      <p:italic r:id="rId44"/>
      <p:boldItalic r:id="rId45"/>
    </p:embeddedFont>
    <p:embeddedFont>
      <p:font typeface="Fira Sans Extra Condensed Medium"/>
      <p:regular r:id="rId46"/>
      <p:bold r:id="rId47"/>
      <p:italic r:id="rId48"/>
      <p:boldItalic r:id="rId49"/>
    </p:embeddedFont>
    <p:embeddedFont>
      <p:font typeface="Overpass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FD4080-FAE3-498F-B4F7-006582BACB95}">
  <a:tblStyle styleId="{5FFD4080-FAE3-498F-B4F7-006582BACB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DCA036D-6E8D-4E71-AF19-296FA768340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Light-bold.fntdata"/><Relationship Id="rId42" Type="http://schemas.openxmlformats.org/officeDocument/2006/relationships/font" Target="fonts/Overpass-regular.fntdata"/><Relationship Id="rId41" Type="http://schemas.openxmlformats.org/officeDocument/2006/relationships/font" Target="fonts/BebasNeue-regular.fntdata"/><Relationship Id="rId44" Type="http://schemas.openxmlformats.org/officeDocument/2006/relationships/font" Target="fonts/Overpass-italic.fntdata"/><Relationship Id="rId43" Type="http://schemas.openxmlformats.org/officeDocument/2006/relationships/font" Target="fonts/Overpass-bold.fntdata"/><Relationship Id="rId46" Type="http://schemas.openxmlformats.org/officeDocument/2006/relationships/font" Target="fonts/FiraSansExtraCondensedMedium-regular.fntdata"/><Relationship Id="rId45" Type="http://schemas.openxmlformats.org/officeDocument/2006/relationships/font" Target="fonts/Overpas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SlabLigh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verpassLight-bold.fntdata"/><Relationship Id="rId50" Type="http://schemas.openxmlformats.org/officeDocument/2006/relationships/font" Target="fonts/OverpassLight-regular.fntdata"/><Relationship Id="rId53" Type="http://schemas.openxmlformats.org/officeDocument/2006/relationships/font" Target="fonts/OverpassLight-boldItalic.fntdata"/><Relationship Id="rId52" Type="http://schemas.openxmlformats.org/officeDocument/2006/relationships/font" Target="fonts/Overpass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63fe437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63fe437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63fe437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63fe437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80aa81c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80aa81c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80aa81c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80aa81c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63fe437f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63fe437f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c885c50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c885c50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c885c50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c885c50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c885c50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c885c50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c885c50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c885c50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cf1a2de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cf1a2de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90ec2d43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90ec2d43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90ec2d43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90ec2d43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90ec2d43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90ec2d43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90ec2d43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90ec2d43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90ec2d43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90ec2d43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90ec2d43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90ec2d43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ee6128f1b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bee6128f1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chemeClr val="lt1"/>
              </a:solidFill>
              <a:prstDash val="solid"/>
              <a:round/>
              <a:headEnd len="sm" w="sm" type="none"/>
              <a:tailEnd len="sm" w="sm" type="none"/>
            </a:ln>
          </p:spPr>
        </p:cxnSp>
        <p:cxnSp>
          <p:nvCxnSpPr>
            <p:cNvPr id="13" name="Google Shape;13;p2"/>
            <p:cNvCxnSpPr/>
            <p:nvPr/>
          </p:nvCxnSpPr>
          <p:spPr>
            <a:xfrm>
              <a:off x="9044125" y="2571750"/>
              <a:ext cx="0" cy="2481600"/>
            </a:xfrm>
            <a:prstGeom prst="straightConnector1">
              <a:avLst/>
            </a:prstGeom>
            <a:noFill/>
            <a:ln cap="flat" cmpd="sng" w="19050">
              <a:solidFill>
                <a:schemeClr val="lt1"/>
              </a:solidFill>
              <a:prstDash val="solid"/>
              <a:round/>
              <a:headEnd len="sm" w="sm" type="none"/>
              <a:tailEnd len="sm" w="sm" type="none"/>
            </a:ln>
          </p:spPr>
        </p:cxnSp>
        <p:cxnSp>
          <p:nvCxnSpPr>
            <p:cNvPr id="14" name="Google Shape;14;p2"/>
            <p:cNvCxnSpPr/>
            <p:nvPr/>
          </p:nvCxnSpPr>
          <p:spPr>
            <a:xfrm>
              <a:off x="103225" y="5053350"/>
              <a:ext cx="8940900" cy="0"/>
            </a:xfrm>
            <a:prstGeom prst="straightConnector1">
              <a:avLst/>
            </a:prstGeom>
            <a:noFill/>
            <a:ln cap="flat" cmpd="sng" w="19050">
              <a:solidFill>
                <a:schemeClr val="lt1"/>
              </a:solidFill>
              <a:prstDash val="solid"/>
              <a:round/>
              <a:headEnd len="sm" w="sm" type="none"/>
              <a:tailEnd len="sm" w="sm"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0"/>
              <a:buFont typeface="Arial"/>
              <a:buNone/>
            </a:pPr>
            <a:r>
              <a:t/>
            </a:r>
            <a:endParaRPr b="0" i="0" sz="60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Slab Light"/>
              <a:ea typeface="Roboto Slab Light"/>
              <a:cs typeface="Roboto Slab Light"/>
              <a:sym typeface="Roboto Slab Light"/>
            </a:endParaRPr>
          </a:p>
        </p:txBody>
      </p:sp>
      <p:sp>
        <p:nvSpPr>
          <p:cNvPr id="17" name="Google Shape;17;p2"/>
          <p:cNvSpPr txBox="1"/>
          <p:nvPr>
            <p:ph type="ctrTitle"/>
          </p:nvPr>
        </p:nvSpPr>
        <p:spPr>
          <a:xfrm>
            <a:off x="2194775" y="1457250"/>
            <a:ext cx="4754400" cy="222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lvl1pPr>
            <a:lvl2pPr lvl="1" algn="l">
              <a:lnSpc>
                <a:spcPct val="100000"/>
              </a:lnSpc>
              <a:spcBef>
                <a:spcPts val="0"/>
              </a:spcBef>
              <a:spcAft>
                <a:spcPts val="0"/>
              </a:spcAft>
              <a:buClr>
                <a:srgbClr val="434343"/>
              </a:buClr>
              <a:buSzPts val="5200"/>
              <a:buNone/>
              <a:defRPr sz="5200">
                <a:solidFill>
                  <a:srgbClr val="434343"/>
                </a:solidFill>
              </a:defRPr>
            </a:lvl2pPr>
            <a:lvl3pPr lvl="2" algn="l">
              <a:lnSpc>
                <a:spcPct val="100000"/>
              </a:lnSpc>
              <a:spcBef>
                <a:spcPts val="0"/>
              </a:spcBef>
              <a:spcAft>
                <a:spcPts val="0"/>
              </a:spcAft>
              <a:buClr>
                <a:srgbClr val="434343"/>
              </a:buClr>
              <a:buSzPts val="5200"/>
              <a:buNone/>
              <a:defRPr sz="5200">
                <a:solidFill>
                  <a:srgbClr val="434343"/>
                </a:solidFill>
              </a:defRPr>
            </a:lvl3pPr>
            <a:lvl4pPr lvl="3" algn="l">
              <a:lnSpc>
                <a:spcPct val="100000"/>
              </a:lnSpc>
              <a:spcBef>
                <a:spcPts val="0"/>
              </a:spcBef>
              <a:spcAft>
                <a:spcPts val="0"/>
              </a:spcAft>
              <a:buClr>
                <a:srgbClr val="434343"/>
              </a:buClr>
              <a:buSzPts val="5200"/>
              <a:buNone/>
              <a:defRPr sz="5200">
                <a:solidFill>
                  <a:srgbClr val="434343"/>
                </a:solidFill>
              </a:defRPr>
            </a:lvl4pPr>
            <a:lvl5pPr lvl="4" algn="l">
              <a:lnSpc>
                <a:spcPct val="100000"/>
              </a:lnSpc>
              <a:spcBef>
                <a:spcPts val="0"/>
              </a:spcBef>
              <a:spcAft>
                <a:spcPts val="0"/>
              </a:spcAft>
              <a:buClr>
                <a:srgbClr val="434343"/>
              </a:buClr>
              <a:buSzPts val="5200"/>
              <a:buNone/>
              <a:defRPr sz="5200">
                <a:solidFill>
                  <a:srgbClr val="434343"/>
                </a:solidFill>
              </a:defRPr>
            </a:lvl5pPr>
            <a:lvl6pPr lvl="5" algn="l">
              <a:lnSpc>
                <a:spcPct val="100000"/>
              </a:lnSpc>
              <a:spcBef>
                <a:spcPts val="0"/>
              </a:spcBef>
              <a:spcAft>
                <a:spcPts val="0"/>
              </a:spcAft>
              <a:buClr>
                <a:srgbClr val="434343"/>
              </a:buClr>
              <a:buSzPts val="5200"/>
              <a:buNone/>
              <a:defRPr sz="5200">
                <a:solidFill>
                  <a:srgbClr val="434343"/>
                </a:solidFill>
              </a:defRPr>
            </a:lvl6pPr>
            <a:lvl7pPr lvl="6" algn="l">
              <a:lnSpc>
                <a:spcPct val="100000"/>
              </a:lnSpc>
              <a:spcBef>
                <a:spcPts val="0"/>
              </a:spcBef>
              <a:spcAft>
                <a:spcPts val="0"/>
              </a:spcAft>
              <a:buClr>
                <a:srgbClr val="434343"/>
              </a:buClr>
              <a:buSzPts val="5200"/>
              <a:buNone/>
              <a:defRPr sz="5200">
                <a:solidFill>
                  <a:srgbClr val="434343"/>
                </a:solidFill>
              </a:defRPr>
            </a:lvl7pPr>
            <a:lvl8pPr lvl="7" algn="l">
              <a:lnSpc>
                <a:spcPct val="100000"/>
              </a:lnSpc>
              <a:spcBef>
                <a:spcPts val="0"/>
              </a:spcBef>
              <a:spcAft>
                <a:spcPts val="0"/>
              </a:spcAft>
              <a:buClr>
                <a:srgbClr val="434343"/>
              </a:buClr>
              <a:buSzPts val="5200"/>
              <a:buNone/>
              <a:defRPr sz="5200">
                <a:solidFill>
                  <a:srgbClr val="434343"/>
                </a:solidFill>
              </a:defRPr>
            </a:lvl8pPr>
            <a:lvl9pPr lvl="8" algn="l">
              <a:lnSpc>
                <a:spcPct val="100000"/>
              </a:lnSpc>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a:lnSpc>
                <a:spcPct val="100000"/>
              </a:lnSpc>
              <a:spcBef>
                <a:spcPts val="0"/>
              </a:spcBef>
              <a:spcAft>
                <a:spcPts val="0"/>
              </a:spcAft>
              <a:buClr>
                <a:srgbClr val="434343"/>
              </a:buClr>
              <a:buSzPts val="2800"/>
              <a:buNone/>
              <a:defRPr sz="2800">
                <a:solidFill>
                  <a:srgbClr val="434343"/>
                </a:solidFill>
              </a:defRPr>
            </a:lvl2pPr>
            <a:lvl3pPr lvl="2" algn="r">
              <a:lnSpc>
                <a:spcPct val="100000"/>
              </a:lnSpc>
              <a:spcBef>
                <a:spcPts val="0"/>
              </a:spcBef>
              <a:spcAft>
                <a:spcPts val="0"/>
              </a:spcAft>
              <a:buClr>
                <a:srgbClr val="434343"/>
              </a:buClr>
              <a:buSzPts val="2800"/>
              <a:buNone/>
              <a:defRPr sz="2800">
                <a:solidFill>
                  <a:srgbClr val="434343"/>
                </a:solidFill>
              </a:defRPr>
            </a:lvl3pPr>
            <a:lvl4pPr lvl="3" algn="r">
              <a:lnSpc>
                <a:spcPct val="100000"/>
              </a:lnSpc>
              <a:spcBef>
                <a:spcPts val="0"/>
              </a:spcBef>
              <a:spcAft>
                <a:spcPts val="0"/>
              </a:spcAft>
              <a:buClr>
                <a:srgbClr val="434343"/>
              </a:buClr>
              <a:buSzPts val="2800"/>
              <a:buNone/>
              <a:defRPr sz="2800">
                <a:solidFill>
                  <a:srgbClr val="434343"/>
                </a:solidFill>
              </a:defRPr>
            </a:lvl4pPr>
            <a:lvl5pPr lvl="4" algn="r">
              <a:lnSpc>
                <a:spcPct val="100000"/>
              </a:lnSpc>
              <a:spcBef>
                <a:spcPts val="0"/>
              </a:spcBef>
              <a:spcAft>
                <a:spcPts val="0"/>
              </a:spcAft>
              <a:buClr>
                <a:srgbClr val="434343"/>
              </a:buClr>
              <a:buSzPts val="2800"/>
              <a:buNone/>
              <a:defRPr sz="2800">
                <a:solidFill>
                  <a:srgbClr val="434343"/>
                </a:solidFill>
              </a:defRPr>
            </a:lvl5pPr>
            <a:lvl6pPr lvl="5" algn="r">
              <a:lnSpc>
                <a:spcPct val="100000"/>
              </a:lnSpc>
              <a:spcBef>
                <a:spcPts val="0"/>
              </a:spcBef>
              <a:spcAft>
                <a:spcPts val="0"/>
              </a:spcAft>
              <a:buClr>
                <a:srgbClr val="434343"/>
              </a:buClr>
              <a:buSzPts val="2800"/>
              <a:buNone/>
              <a:defRPr sz="2800">
                <a:solidFill>
                  <a:srgbClr val="434343"/>
                </a:solidFill>
              </a:defRPr>
            </a:lvl6pPr>
            <a:lvl7pPr lvl="6" algn="r">
              <a:lnSpc>
                <a:spcPct val="100000"/>
              </a:lnSpc>
              <a:spcBef>
                <a:spcPts val="0"/>
              </a:spcBef>
              <a:spcAft>
                <a:spcPts val="0"/>
              </a:spcAft>
              <a:buClr>
                <a:srgbClr val="434343"/>
              </a:buClr>
              <a:buSzPts val="2800"/>
              <a:buNone/>
              <a:defRPr sz="2800">
                <a:solidFill>
                  <a:srgbClr val="434343"/>
                </a:solidFill>
              </a:defRPr>
            </a:lvl7pPr>
            <a:lvl8pPr lvl="7" algn="r">
              <a:lnSpc>
                <a:spcPct val="100000"/>
              </a:lnSpc>
              <a:spcBef>
                <a:spcPts val="0"/>
              </a:spcBef>
              <a:spcAft>
                <a:spcPts val="0"/>
              </a:spcAft>
              <a:buClr>
                <a:srgbClr val="434343"/>
              </a:buClr>
              <a:buSzPts val="2800"/>
              <a:buNone/>
              <a:defRPr sz="2800">
                <a:solidFill>
                  <a:srgbClr val="434343"/>
                </a:solidFill>
              </a:defRPr>
            </a:lvl8pPr>
            <a:lvl9pPr lvl="8"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_1_1_1">
    <p:bg>
      <p:bgPr>
        <a:solidFill>
          <a:schemeClr val="dk1"/>
        </a:solidFill>
      </p:bgPr>
    </p:bg>
    <p:spTree>
      <p:nvGrpSpPr>
        <p:cNvPr id="69" name="Shape 69"/>
        <p:cNvGrpSpPr/>
        <p:nvPr/>
      </p:nvGrpSpPr>
      <p:grpSpPr>
        <a:xfrm>
          <a:off x="0" y="0"/>
          <a:ext cx="0" cy="0"/>
          <a:chOff x="0" y="0"/>
          <a:chExt cx="0" cy="0"/>
        </a:xfrm>
      </p:grpSpPr>
      <p:sp>
        <p:nvSpPr>
          <p:cNvPr id="70" name="Google Shape;70;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_1_1">
    <p:spTree>
      <p:nvGrpSpPr>
        <p:cNvPr id="71" name="Shape 71"/>
        <p:cNvGrpSpPr/>
        <p:nvPr/>
      </p:nvGrpSpPr>
      <p:grpSpPr>
        <a:xfrm>
          <a:off x="0" y="0"/>
          <a:ext cx="0" cy="0"/>
          <a:chOff x="0" y="0"/>
          <a:chExt cx="0" cy="0"/>
        </a:xfrm>
      </p:grpSpPr>
      <p:sp>
        <p:nvSpPr>
          <p:cNvPr id="72" name="Google Shape;72;p1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2"/>
          <p:cNvSpPr txBox="1"/>
          <p:nvPr>
            <p:ph idx="1" type="subTitle"/>
          </p:nvPr>
        </p:nvSpPr>
        <p:spPr>
          <a:xfrm>
            <a:off x="2844037" y="1738336"/>
            <a:ext cx="1378800" cy="3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200">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p:txBody>
      </p:sp>
      <p:sp>
        <p:nvSpPr>
          <p:cNvPr id="74" name="Google Shape;74;p12"/>
          <p:cNvSpPr txBox="1"/>
          <p:nvPr>
            <p:ph idx="2" type="subTitle"/>
          </p:nvPr>
        </p:nvSpPr>
        <p:spPr>
          <a:xfrm>
            <a:off x="766875" y="2110195"/>
            <a:ext cx="13806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p:txBody>
      </p:sp>
      <p:sp>
        <p:nvSpPr>
          <p:cNvPr id="75" name="Google Shape;75;p12"/>
          <p:cNvSpPr txBox="1"/>
          <p:nvPr>
            <p:ph idx="3" type="subTitle"/>
          </p:nvPr>
        </p:nvSpPr>
        <p:spPr>
          <a:xfrm>
            <a:off x="766887" y="1738347"/>
            <a:ext cx="1378800" cy="3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200">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p:txBody>
      </p:sp>
      <p:sp>
        <p:nvSpPr>
          <p:cNvPr id="76" name="Google Shape;76;p12"/>
          <p:cNvSpPr txBox="1"/>
          <p:nvPr>
            <p:ph idx="4" type="subTitle"/>
          </p:nvPr>
        </p:nvSpPr>
        <p:spPr>
          <a:xfrm>
            <a:off x="2844025" y="2109968"/>
            <a:ext cx="13806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p:txBody>
      </p:sp>
      <p:sp>
        <p:nvSpPr>
          <p:cNvPr id="77" name="Google Shape;77;p12"/>
          <p:cNvSpPr txBox="1"/>
          <p:nvPr>
            <p:ph idx="5" type="subTitle"/>
          </p:nvPr>
        </p:nvSpPr>
        <p:spPr>
          <a:xfrm>
            <a:off x="4919363" y="1738346"/>
            <a:ext cx="1378800" cy="3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200">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p:txBody>
      </p:sp>
      <p:sp>
        <p:nvSpPr>
          <p:cNvPr id="78" name="Google Shape;78;p12"/>
          <p:cNvSpPr txBox="1"/>
          <p:nvPr>
            <p:ph idx="6" type="subTitle"/>
          </p:nvPr>
        </p:nvSpPr>
        <p:spPr>
          <a:xfrm>
            <a:off x="6996513" y="2107626"/>
            <a:ext cx="13806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p:txBody>
      </p:sp>
      <p:sp>
        <p:nvSpPr>
          <p:cNvPr id="79" name="Google Shape;79;p12"/>
          <p:cNvSpPr txBox="1"/>
          <p:nvPr>
            <p:ph idx="7" type="subTitle"/>
          </p:nvPr>
        </p:nvSpPr>
        <p:spPr>
          <a:xfrm>
            <a:off x="6996513" y="1738336"/>
            <a:ext cx="1378800" cy="30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2200">
                <a:solidFill>
                  <a:schemeClr val="lt1"/>
                </a:solidFill>
                <a:latin typeface="Bebas Neue"/>
                <a:ea typeface="Bebas Neue"/>
                <a:cs typeface="Bebas Neue"/>
                <a:sym typeface="Bebas Neue"/>
              </a:defRPr>
            </a:lvl1pPr>
            <a:lvl2pPr lvl="1"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2pPr>
            <a:lvl3pPr lvl="2"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3pPr>
            <a:lvl4pPr lvl="3"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4pPr>
            <a:lvl5pPr lvl="4"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5pPr>
            <a:lvl6pPr lvl="5"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6pPr>
            <a:lvl7pPr lvl="6"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7pPr>
            <a:lvl8pPr lvl="7"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8pPr>
            <a:lvl9pPr lvl="8" algn="l">
              <a:lnSpc>
                <a:spcPct val="100000"/>
              </a:lnSpc>
              <a:spcBef>
                <a:spcPts val="0"/>
              </a:spcBef>
              <a:spcAft>
                <a:spcPts val="0"/>
              </a:spcAft>
              <a:buSzPts val="1400"/>
              <a:buNone/>
              <a:defRPr sz="2200">
                <a:solidFill>
                  <a:schemeClr val="lt1"/>
                </a:solidFill>
                <a:latin typeface="Bebas Neue"/>
                <a:ea typeface="Bebas Neue"/>
                <a:cs typeface="Bebas Neue"/>
                <a:sym typeface="Bebas Neue"/>
              </a:defRPr>
            </a:lvl9pPr>
          </a:lstStyle>
          <a:p/>
        </p:txBody>
      </p:sp>
      <p:sp>
        <p:nvSpPr>
          <p:cNvPr id="80" name="Google Shape;80;p12"/>
          <p:cNvSpPr txBox="1"/>
          <p:nvPr>
            <p:ph idx="8" type="subTitle"/>
          </p:nvPr>
        </p:nvSpPr>
        <p:spPr>
          <a:xfrm>
            <a:off x="4919363" y="2109457"/>
            <a:ext cx="13806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lt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lt1"/>
                </a:solidFill>
              </a:defRPr>
            </a:lvl2pPr>
            <a:lvl3pPr lvl="2" algn="l">
              <a:lnSpc>
                <a:spcPct val="100000"/>
              </a:lnSpc>
              <a:spcBef>
                <a:spcPts val="0"/>
              </a:spcBef>
              <a:spcAft>
                <a:spcPts val="0"/>
              </a:spcAft>
              <a:buSzPts val="1400"/>
              <a:buNone/>
              <a:defRPr sz="1400">
                <a:solidFill>
                  <a:schemeClr val="lt1"/>
                </a:solidFill>
              </a:defRPr>
            </a:lvl3pPr>
            <a:lvl4pPr lvl="3" algn="l">
              <a:lnSpc>
                <a:spcPct val="100000"/>
              </a:lnSpc>
              <a:spcBef>
                <a:spcPts val="0"/>
              </a:spcBef>
              <a:spcAft>
                <a:spcPts val="0"/>
              </a:spcAft>
              <a:buSzPts val="1400"/>
              <a:buNone/>
              <a:defRPr sz="1400">
                <a:solidFill>
                  <a:schemeClr val="lt1"/>
                </a:solidFill>
              </a:defRPr>
            </a:lvl4pPr>
            <a:lvl5pPr lvl="4" algn="l">
              <a:lnSpc>
                <a:spcPct val="100000"/>
              </a:lnSpc>
              <a:spcBef>
                <a:spcPts val="0"/>
              </a:spcBef>
              <a:spcAft>
                <a:spcPts val="0"/>
              </a:spcAft>
              <a:buSzPts val="1400"/>
              <a:buNone/>
              <a:defRPr sz="1400">
                <a:solidFill>
                  <a:schemeClr val="lt1"/>
                </a:solidFill>
              </a:defRPr>
            </a:lvl5pPr>
            <a:lvl6pPr lvl="5" algn="l">
              <a:lnSpc>
                <a:spcPct val="100000"/>
              </a:lnSpc>
              <a:spcBef>
                <a:spcPts val="0"/>
              </a:spcBef>
              <a:spcAft>
                <a:spcPts val="0"/>
              </a:spcAft>
              <a:buSzPts val="1400"/>
              <a:buNone/>
              <a:defRPr sz="1400">
                <a:solidFill>
                  <a:schemeClr val="lt1"/>
                </a:solidFill>
              </a:defRPr>
            </a:lvl6pPr>
            <a:lvl7pPr lvl="6" algn="l">
              <a:lnSpc>
                <a:spcPct val="100000"/>
              </a:lnSpc>
              <a:spcBef>
                <a:spcPts val="0"/>
              </a:spcBef>
              <a:spcAft>
                <a:spcPts val="0"/>
              </a:spcAft>
              <a:buSzPts val="1400"/>
              <a:buNone/>
              <a:defRPr sz="1400">
                <a:solidFill>
                  <a:schemeClr val="lt1"/>
                </a:solidFill>
              </a:defRPr>
            </a:lvl7pPr>
            <a:lvl8pPr lvl="7" algn="l">
              <a:lnSpc>
                <a:spcPct val="100000"/>
              </a:lnSpc>
              <a:spcBef>
                <a:spcPts val="0"/>
              </a:spcBef>
              <a:spcAft>
                <a:spcPts val="0"/>
              </a:spcAft>
              <a:buSzPts val="1400"/>
              <a:buNone/>
              <a:defRPr sz="1400">
                <a:solidFill>
                  <a:schemeClr val="lt1"/>
                </a:solidFill>
              </a:defRPr>
            </a:lvl8pPr>
            <a:lvl9pPr lvl="8" algn="l">
              <a:lnSpc>
                <a:spcPct val="100000"/>
              </a:lnSpc>
              <a:spcBef>
                <a:spcPts val="0"/>
              </a:spcBef>
              <a:spcAft>
                <a:spcPts val="0"/>
              </a:spcAft>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txBox="1"/>
          <p:nvPr>
            <p:ph idx="1" type="subTitle"/>
          </p:nvPr>
        </p:nvSpPr>
        <p:spPr>
          <a:xfrm>
            <a:off x="621575" y="1228437"/>
            <a:ext cx="7878300" cy="365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400"/>
              <a:buNone/>
              <a:defRPr sz="1200"/>
            </a:lvl3pPr>
            <a:lvl4pPr lvl="3" algn="l">
              <a:lnSpc>
                <a:spcPct val="100000"/>
              </a:lnSpc>
              <a:spcBef>
                <a:spcPts val="0"/>
              </a:spcBef>
              <a:spcAft>
                <a:spcPts val="0"/>
              </a:spcAft>
              <a:buSzPts val="1400"/>
              <a:buNone/>
              <a:defRPr sz="1200"/>
            </a:lvl4pPr>
            <a:lvl5pPr lvl="4" algn="l">
              <a:lnSpc>
                <a:spcPct val="100000"/>
              </a:lnSpc>
              <a:spcBef>
                <a:spcPts val="0"/>
              </a:spcBef>
              <a:spcAft>
                <a:spcPts val="0"/>
              </a:spcAft>
              <a:buSzPts val="1400"/>
              <a:buNone/>
              <a:defRPr sz="1200"/>
            </a:lvl5pPr>
            <a:lvl6pPr lvl="5" algn="l">
              <a:lnSpc>
                <a:spcPct val="100000"/>
              </a:lnSpc>
              <a:spcBef>
                <a:spcPts val="0"/>
              </a:spcBef>
              <a:spcAft>
                <a:spcPts val="0"/>
              </a:spcAft>
              <a:buSzPts val="1400"/>
              <a:buNone/>
              <a:defRPr sz="1200"/>
            </a:lvl6pPr>
            <a:lvl7pPr lvl="6" algn="l">
              <a:lnSpc>
                <a:spcPct val="100000"/>
              </a:lnSpc>
              <a:spcBef>
                <a:spcPts val="0"/>
              </a:spcBef>
              <a:spcAft>
                <a:spcPts val="0"/>
              </a:spcAft>
              <a:buSzPts val="1400"/>
              <a:buNone/>
              <a:defRPr sz="1200"/>
            </a:lvl7pPr>
            <a:lvl8pPr lvl="7" algn="l">
              <a:lnSpc>
                <a:spcPct val="100000"/>
              </a:lnSpc>
              <a:spcBef>
                <a:spcPts val="0"/>
              </a:spcBef>
              <a:spcAft>
                <a:spcPts val="0"/>
              </a:spcAft>
              <a:buSzPts val="1400"/>
              <a:buNone/>
              <a:defRPr sz="1200"/>
            </a:lvl8pPr>
            <a:lvl9pPr lvl="8" algn="l">
              <a:lnSpc>
                <a:spcPct val="100000"/>
              </a:lnSpc>
              <a:spcBef>
                <a:spcPts val="0"/>
              </a:spcBef>
              <a:spcAft>
                <a:spcPts val="0"/>
              </a:spcAft>
              <a:buSzPts val="1400"/>
              <a:buNone/>
              <a:defRPr sz="1200"/>
            </a:lvl9pPr>
          </a:lstStyle>
          <a:p/>
        </p:txBody>
      </p:sp>
      <p:sp>
        <p:nvSpPr>
          <p:cNvPr id="22" name="Google Shape;22;p3"/>
          <p:cNvSpPr txBox="1"/>
          <p:nvPr>
            <p:ph type="title"/>
          </p:nvPr>
        </p:nvSpPr>
        <p:spPr>
          <a:xfrm>
            <a:off x="625300" y="315813"/>
            <a:ext cx="7704000" cy="70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23" name="Shape 23"/>
        <p:cNvGrpSpPr/>
        <p:nvPr/>
      </p:nvGrpSpPr>
      <p:grpSpPr>
        <a:xfrm>
          <a:off x="0" y="0"/>
          <a:ext cx="0" cy="0"/>
          <a:chOff x="0" y="0"/>
          <a:chExt cx="0" cy="0"/>
        </a:xfrm>
      </p:grpSpPr>
      <p:cxnSp>
        <p:nvCxnSpPr>
          <p:cNvPr id="24" name="Google Shape;24;p4"/>
          <p:cNvCxnSpPr/>
          <p:nvPr/>
        </p:nvCxnSpPr>
        <p:spPr>
          <a:xfrm>
            <a:off x="107975" y="2076050"/>
            <a:ext cx="0" cy="1011000"/>
          </a:xfrm>
          <a:prstGeom prst="straightConnector1">
            <a:avLst/>
          </a:prstGeom>
          <a:noFill/>
          <a:ln cap="flat" cmpd="sng" w="19050">
            <a:solidFill>
              <a:schemeClr val="dk2"/>
            </a:solidFill>
            <a:prstDash val="solid"/>
            <a:round/>
            <a:headEnd len="sm" w="sm" type="none"/>
            <a:tailEnd len="sm" w="sm" type="none"/>
          </a:ln>
        </p:spPr>
      </p:cxnSp>
      <p:cxnSp>
        <p:nvCxnSpPr>
          <p:cNvPr id="25" name="Google Shape;25;p4"/>
          <p:cNvCxnSpPr/>
          <p:nvPr/>
        </p:nvCxnSpPr>
        <p:spPr>
          <a:xfrm>
            <a:off x="9040374" y="2076050"/>
            <a:ext cx="0" cy="1011000"/>
          </a:xfrm>
          <a:prstGeom prst="straightConnector1">
            <a:avLst/>
          </a:prstGeom>
          <a:noFill/>
          <a:ln cap="flat" cmpd="sng" w="19050">
            <a:solidFill>
              <a:schemeClr val="dk2"/>
            </a:solidFill>
            <a:prstDash val="solid"/>
            <a:round/>
            <a:headEnd len="sm" w="sm" type="none"/>
            <a:tailEnd len="sm" w="sm" type="none"/>
          </a:ln>
        </p:spPr>
      </p:cxnSp>
      <p:sp>
        <p:nvSpPr>
          <p:cNvPr id="26" name="Google Shape;26;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txBox="1"/>
          <p:nvPr>
            <p:ph type="title"/>
          </p:nvPr>
        </p:nvSpPr>
        <p:spPr>
          <a:xfrm>
            <a:off x="625275" y="374693"/>
            <a:ext cx="3852000" cy="72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4"/>
          <p:cNvSpPr txBox="1"/>
          <p:nvPr>
            <p:ph idx="2" type="title"/>
          </p:nvPr>
        </p:nvSpPr>
        <p:spPr>
          <a:xfrm>
            <a:off x="2042990" y="1354938"/>
            <a:ext cx="966000" cy="47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9" name="Google Shape;29;p4"/>
          <p:cNvSpPr txBox="1"/>
          <p:nvPr>
            <p:ph idx="1" type="subTitle"/>
          </p:nvPr>
        </p:nvSpPr>
        <p:spPr>
          <a:xfrm>
            <a:off x="1588790" y="1916625"/>
            <a:ext cx="1874400" cy="27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p:txBody>
      </p:sp>
      <p:sp>
        <p:nvSpPr>
          <p:cNvPr id="30" name="Google Shape;30;p4"/>
          <p:cNvSpPr txBox="1"/>
          <p:nvPr>
            <p:ph idx="3" type="subTitle"/>
          </p:nvPr>
        </p:nvSpPr>
        <p:spPr>
          <a:xfrm>
            <a:off x="1465040" y="2195840"/>
            <a:ext cx="2121900" cy="47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1" name="Google Shape;31;p4"/>
          <p:cNvSpPr txBox="1"/>
          <p:nvPr>
            <p:ph idx="4" type="title"/>
          </p:nvPr>
        </p:nvSpPr>
        <p:spPr>
          <a:xfrm>
            <a:off x="4542225" y="1354938"/>
            <a:ext cx="966000" cy="47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 name="Google Shape;32;p4"/>
          <p:cNvSpPr txBox="1"/>
          <p:nvPr>
            <p:ph idx="5" type="subTitle"/>
          </p:nvPr>
        </p:nvSpPr>
        <p:spPr>
          <a:xfrm>
            <a:off x="4088025" y="1908702"/>
            <a:ext cx="1874400" cy="2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p:txBody>
      </p:sp>
      <p:sp>
        <p:nvSpPr>
          <p:cNvPr id="33" name="Google Shape;33;p4"/>
          <p:cNvSpPr txBox="1"/>
          <p:nvPr>
            <p:ph idx="6" type="subTitle"/>
          </p:nvPr>
        </p:nvSpPr>
        <p:spPr>
          <a:xfrm>
            <a:off x="3852975" y="2195840"/>
            <a:ext cx="23445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4" name="Google Shape;34;p4"/>
          <p:cNvSpPr txBox="1"/>
          <p:nvPr>
            <p:ph idx="7" type="title"/>
          </p:nvPr>
        </p:nvSpPr>
        <p:spPr>
          <a:xfrm>
            <a:off x="6994306" y="1354938"/>
            <a:ext cx="966000" cy="47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5" name="Google Shape;35;p4"/>
          <p:cNvSpPr txBox="1"/>
          <p:nvPr>
            <p:ph idx="8" type="subTitle"/>
          </p:nvPr>
        </p:nvSpPr>
        <p:spPr>
          <a:xfrm>
            <a:off x="6541456" y="1908693"/>
            <a:ext cx="1871700" cy="28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SzPts val="1400"/>
              <a:buNone/>
              <a:defRPr>
                <a:latin typeface="Bebas Neue"/>
                <a:ea typeface="Bebas Neue"/>
                <a:cs typeface="Bebas Neue"/>
                <a:sym typeface="Bebas Neue"/>
              </a:defRPr>
            </a:lvl2pPr>
            <a:lvl3pPr lvl="2" algn="ctr">
              <a:lnSpc>
                <a:spcPct val="100000"/>
              </a:lnSpc>
              <a:spcBef>
                <a:spcPts val="0"/>
              </a:spcBef>
              <a:spcAft>
                <a:spcPts val="0"/>
              </a:spcAft>
              <a:buSzPts val="1400"/>
              <a:buNone/>
              <a:defRPr>
                <a:latin typeface="Bebas Neue"/>
                <a:ea typeface="Bebas Neue"/>
                <a:cs typeface="Bebas Neue"/>
                <a:sym typeface="Bebas Neue"/>
              </a:defRPr>
            </a:lvl3pPr>
            <a:lvl4pPr lvl="3" algn="ctr">
              <a:lnSpc>
                <a:spcPct val="100000"/>
              </a:lnSpc>
              <a:spcBef>
                <a:spcPts val="0"/>
              </a:spcBef>
              <a:spcAft>
                <a:spcPts val="0"/>
              </a:spcAft>
              <a:buSzPts val="1400"/>
              <a:buNone/>
              <a:defRPr>
                <a:latin typeface="Bebas Neue"/>
                <a:ea typeface="Bebas Neue"/>
                <a:cs typeface="Bebas Neue"/>
                <a:sym typeface="Bebas Neue"/>
              </a:defRPr>
            </a:lvl4pPr>
            <a:lvl5pPr lvl="4" algn="ctr">
              <a:lnSpc>
                <a:spcPct val="100000"/>
              </a:lnSpc>
              <a:spcBef>
                <a:spcPts val="0"/>
              </a:spcBef>
              <a:spcAft>
                <a:spcPts val="0"/>
              </a:spcAft>
              <a:buSzPts val="1400"/>
              <a:buNone/>
              <a:defRPr>
                <a:latin typeface="Bebas Neue"/>
                <a:ea typeface="Bebas Neue"/>
                <a:cs typeface="Bebas Neue"/>
                <a:sym typeface="Bebas Neue"/>
              </a:defRPr>
            </a:lvl5pPr>
            <a:lvl6pPr lvl="5" algn="ctr">
              <a:lnSpc>
                <a:spcPct val="100000"/>
              </a:lnSpc>
              <a:spcBef>
                <a:spcPts val="0"/>
              </a:spcBef>
              <a:spcAft>
                <a:spcPts val="0"/>
              </a:spcAft>
              <a:buSzPts val="1400"/>
              <a:buNone/>
              <a:defRPr>
                <a:latin typeface="Bebas Neue"/>
                <a:ea typeface="Bebas Neue"/>
                <a:cs typeface="Bebas Neue"/>
                <a:sym typeface="Bebas Neue"/>
              </a:defRPr>
            </a:lvl6pPr>
            <a:lvl7pPr lvl="6" algn="ctr">
              <a:lnSpc>
                <a:spcPct val="100000"/>
              </a:lnSpc>
              <a:spcBef>
                <a:spcPts val="0"/>
              </a:spcBef>
              <a:spcAft>
                <a:spcPts val="0"/>
              </a:spcAft>
              <a:buSzPts val="1400"/>
              <a:buNone/>
              <a:defRPr>
                <a:latin typeface="Bebas Neue"/>
                <a:ea typeface="Bebas Neue"/>
                <a:cs typeface="Bebas Neue"/>
                <a:sym typeface="Bebas Neue"/>
              </a:defRPr>
            </a:lvl7pPr>
            <a:lvl8pPr lvl="7" algn="ctr">
              <a:lnSpc>
                <a:spcPct val="100000"/>
              </a:lnSpc>
              <a:spcBef>
                <a:spcPts val="0"/>
              </a:spcBef>
              <a:spcAft>
                <a:spcPts val="0"/>
              </a:spcAft>
              <a:buSzPts val="1400"/>
              <a:buNone/>
              <a:defRPr>
                <a:latin typeface="Bebas Neue"/>
                <a:ea typeface="Bebas Neue"/>
                <a:cs typeface="Bebas Neue"/>
                <a:sym typeface="Bebas Neue"/>
              </a:defRPr>
            </a:lvl8pPr>
            <a:lvl9pPr lvl="8" algn="ctr">
              <a:lnSpc>
                <a:spcPct val="100000"/>
              </a:lnSpc>
              <a:spcBef>
                <a:spcPts val="0"/>
              </a:spcBef>
              <a:spcAft>
                <a:spcPts val="0"/>
              </a:spcAft>
              <a:buSzPts val="1400"/>
              <a:buNone/>
              <a:defRPr>
                <a:latin typeface="Bebas Neue"/>
                <a:ea typeface="Bebas Neue"/>
                <a:cs typeface="Bebas Neue"/>
                <a:sym typeface="Bebas Neue"/>
              </a:defRPr>
            </a:lvl9pPr>
          </a:lstStyle>
          <a:p/>
        </p:txBody>
      </p:sp>
      <p:sp>
        <p:nvSpPr>
          <p:cNvPr id="36" name="Google Shape;36;p4"/>
          <p:cNvSpPr txBox="1"/>
          <p:nvPr>
            <p:ph idx="9" type="subTitle"/>
          </p:nvPr>
        </p:nvSpPr>
        <p:spPr>
          <a:xfrm>
            <a:off x="6343756" y="2195840"/>
            <a:ext cx="2267100" cy="47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7" name="Google Shape;37;p4"/>
          <p:cNvSpPr txBox="1"/>
          <p:nvPr>
            <p:ph idx="13" type="title"/>
          </p:nvPr>
        </p:nvSpPr>
        <p:spPr>
          <a:xfrm>
            <a:off x="2042990" y="3241327"/>
            <a:ext cx="966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8" name="Google Shape;38;p4"/>
          <p:cNvSpPr txBox="1"/>
          <p:nvPr>
            <p:ph idx="14" type="subTitle"/>
          </p:nvPr>
        </p:nvSpPr>
        <p:spPr>
          <a:xfrm>
            <a:off x="1588790" y="3830925"/>
            <a:ext cx="1874400" cy="283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p:txBody>
      </p:sp>
      <p:sp>
        <p:nvSpPr>
          <p:cNvPr id="39" name="Google Shape;39;p4"/>
          <p:cNvSpPr txBox="1"/>
          <p:nvPr>
            <p:ph idx="15" type="subTitle"/>
          </p:nvPr>
        </p:nvSpPr>
        <p:spPr>
          <a:xfrm>
            <a:off x="1465040" y="4089824"/>
            <a:ext cx="21219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0" name="Google Shape;40;p4"/>
          <p:cNvSpPr txBox="1"/>
          <p:nvPr>
            <p:ph idx="16" type="title"/>
          </p:nvPr>
        </p:nvSpPr>
        <p:spPr>
          <a:xfrm>
            <a:off x="4542225" y="3241327"/>
            <a:ext cx="966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 name="Google Shape;41;p4"/>
          <p:cNvSpPr txBox="1"/>
          <p:nvPr>
            <p:ph idx="17" type="subTitle"/>
          </p:nvPr>
        </p:nvSpPr>
        <p:spPr>
          <a:xfrm>
            <a:off x="4089375" y="3830925"/>
            <a:ext cx="1871700" cy="283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p:txBody>
      </p:sp>
      <p:sp>
        <p:nvSpPr>
          <p:cNvPr id="42" name="Google Shape;42;p4"/>
          <p:cNvSpPr txBox="1"/>
          <p:nvPr>
            <p:ph idx="18" type="subTitle"/>
          </p:nvPr>
        </p:nvSpPr>
        <p:spPr>
          <a:xfrm>
            <a:off x="3919575" y="4091377"/>
            <a:ext cx="22113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3" name="Google Shape;43;p4"/>
          <p:cNvSpPr txBox="1"/>
          <p:nvPr>
            <p:ph idx="19" type="title"/>
          </p:nvPr>
        </p:nvSpPr>
        <p:spPr>
          <a:xfrm>
            <a:off x="6994306" y="3241327"/>
            <a:ext cx="9660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4" name="Google Shape;44;p4"/>
          <p:cNvSpPr txBox="1"/>
          <p:nvPr>
            <p:ph idx="20" type="subTitle"/>
          </p:nvPr>
        </p:nvSpPr>
        <p:spPr>
          <a:xfrm>
            <a:off x="6541456" y="3830925"/>
            <a:ext cx="1871700" cy="283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800"/>
              <a:buNone/>
              <a:defRPr b="1">
                <a:solidFill>
                  <a:schemeClr val="dk1"/>
                </a:solidFill>
                <a:latin typeface="Bebas Neue"/>
                <a:ea typeface="Bebas Neue"/>
                <a:cs typeface="Bebas Neue"/>
                <a:sym typeface="Bebas Neue"/>
              </a:defRPr>
            </a:lvl1pPr>
            <a:lvl2pPr lvl="1" algn="ctr">
              <a:lnSpc>
                <a:spcPct val="115000"/>
              </a:lnSpc>
              <a:spcBef>
                <a:spcPts val="0"/>
              </a:spcBef>
              <a:spcAft>
                <a:spcPts val="0"/>
              </a:spcAft>
              <a:buSzPts val="1400"/>
              <a:buNone/>
              <a:defRPr>
                <a:latin typeface="Bebas Neue"/>
                <a:ea typeface="Bebas Neue"/>
                <a:cs typeface="Bebas Neue"/>
                <a:sym typeface="Bebas Neue"/>
              </a:defRPr>
            </a:lvl2pPr>
            <a:lvl3pPr lvl="2" algn="ctr">
              <a:lnSpc>
                <a:spcPct val="115000"/>
              </a:lnSpc>
              <a:spcBef>
                <a:spcPts val="0"/>
              </a:spcBef>
              <a:spcAft>
                <a:spcPts val="0"/>
              </a:spcAft>
              <a:buSzPts val="1400"/>
              <a:buNone/>
              <a:defRPr>
                <a:latin typeface="Bebas Neue"/>
                <a:ea typeface="Bebas Neue"/>
                <a:cs typeface="Bebas Neue"/>
                <a:sym typeface="Bebas Neue"/>
              </a:defRPr>
            </a:lvl3pPr>
            <a:lvl4pPr lvl="3" algn="ctr">
              <a:lnSpc>
                <a:spcPct val="115000"/>
              </a:lnSpc>
              <a:spcBef>
                <a:spcPts val="0"/>
              </a:spcBef>
              <a:spcAft>
                <a:spcPts val="0"/>
              </a:spcAft>
              <a:buSzPts val="1400"/>
              <a:buNone/>
              <a:defRPr>
                <a:latin typeface="Bebas Neue"/>
                <a:ea typeface="Bebas Neue"/>
                <a:cs typeface="Bebas Neue"/>
                <a:sym typeface="Bebas Neue"/>
              </a:defRPr>
            </a:lvl4pPr>
            <a:lvl5pPr lvl="4" algn="ctr">
              <a:lnSpc>
                <a:spcPct val="115000"/>
              </a:lnSpc>
              <a:spcBef>
                <a:spcPts val="0"/>
              </a:spcBef>
              <a:spcAft>
                <a:spcPts val="0"/>
              </a:spcAft>
              <a:buSzPts val="1400"/>
              <a:buNone/>
              <a:defRPr>
                <a:latin typeface="Bebas Neue"/>
                <a:ea typeface="Bebas Neue"/>
                <a:cs typeface="Bebas Neue"/>
                <a:sym typeface="Bebas Neue"/>
              </a:defRPr>
            </a:lvl5pPr>
            <a:lvl6pPr lvl="5" algn="ctr">
              <a:lnSpc>
                <a:spcPct val="115000"/>
              </a:lnSpc>
              <a:spcBef>
                <a:spcPts val="0"/>
              </a:spcBef>
              <a:spcAft>
                <a:spcPts val="0"/>
              </a:spcAft>
              <a:buSzPts val="1400"/>
              <a:buNone/>
              <a:defRPr>
                <a:latin typeface="Bebas Neue"/>
                <a:ea typeface="Bebas Neue"/>
                <a:cs typeface="Bebas Neue"/>
                <a:sym typeface="Bebas Neue"/>
              </a:defRPr>
            </a:lvl6pPr>
            <a:lvl7pPr lvl="6" algn="ctr">
              <a:lnSpc>
                <a:spcPct val="115000"/>
              </a:lnSpc>
              <a:spcBef>
                <a:spcPts val="0"/>
              </a:spcBef>
              <a:spcAft>
                <a:spcPts val="0"/>
              </a:spcAft>
              <a:buSzPts val="1400"/>
              <a:buNone/>
              <a:defRPr>
                <a:latin typeface="Bebas Neue"/>
                <a:ea typeface="Bebas Neue"/>
                <a:cs typeface="Bebas Neue"/>
                <a:sym typeface="Bebas Neue"/>
              </a:defRPr>
            </a:lvl7pPr>
            <a:lvl8pPr lvl="7" algn="ctr">
              <a:lnSpc>
                <a:spcPct val="115000"/>
              </a:lnSpc>
              <a:spcBef>
                <a:spcPts val="0"/>
              </a:spcBef>
              <a:spcAft>
                <a:spcPts val="0"/>
              </a:spcAft>
              <a:buSzPts val="1400"/>
              <a:buNone/>
              <a:defRPr>
                <a:latin typeface="Bebas Neue"/>
                <a:ea typeface="Bebas Neue"/>
                <a:cs typeface="Bebas Neue"/>
                <a:sym typeface="Bebas Neue"/>
              </a:defRPr>
            </a:lvl8pPr>
            <a:lvl9pPr lvl="8" algn="ctr">
              <a:lnSpc>
                <a:spcPct val="115000"/>
              </a:lnSpc>
              <a:spcBef>
                <a:spcPts val="0"/>
              </a:spcBef>
              <a:spcAft>
                <a:spcPts val="0"/>
              </a:spcAft>
              <a:buSzPts val="1400"/>
              <a:buNone/>
              <a:defRPr>
                <a:latin typeface="Bebas Neue"/>
                <a:ea typeface="Bebas Neue"/>
                <a:cs typeface="Bebas Neue"/>
                <a:sym typeface="Bebas Neue"/>
              </a:defRPr>
            </a:lvl9pPr>
          </a:lstStyle>
          <a:p/>
        </p:txBody>
      </p:sp>
      <p:sp>
        <p:nvSpPr>
          <p:cNvPr id="45" name="Google Shape;45;p4"/>
          <p:cNvSpPr txBox="1"/>
          <p:nvPr>
            <p:ph idx="21" type="subTitle"/>
          </p:nvPr>
        </p:nvSpPr>
        <p:spPr>
          <a:xfrm>
            <a:off x="6371656" y="4091377"/>
            <a:ext cx="2211300" cy="4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5"/>
          <p:cNvSpPr txBox="1"/>
          <p:nvPr>
            <p:ph idx="1" type="subTitle"/>
          </p:nvPr>
        </p:nvSpPr>
        <p:spPr>
          <a:xfrm>
            <a:off x="4863950" y="2269650"/>
            <a:ext cx="3566700" cy="11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9pPr>
          </a:lstStyle>
          <a:p/>
        </p:txBody>
      </p:sp>
      <p:sp>
        <p:nvSpPr>
          <p:cNvPr id="48" name="Google Shape;48;p5"/>
          <p:cNvSpPr txBox="1"/>
          <p:nvPr>
            <p:ph type="title"/>
          </p:nvPr>
        </p:nvSpPr>
        <p:spPr>
          <a:xfrm>
            <a:off x="4863950" y="1696950"/>
            <a:ext cx="383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3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6"/>
          <p:cNvSpPr/>
          <p:nvPr/>
        </p:nvSpPr>
        <p:spPr>
          <a:xfrm>
            <a:off x="-88225" y="84045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p6"/>
          <p:cNvCxnSpPr/>
          <p:nvPr/>
        </p:nvCxnSpPr>
        <p:spPr>
          <a:xfrm>
            <a:off x="103800" y="840825"/>
            <a:ext cx="0" cy="1136700"/>
          </a:xfrm>
          <a:prstGeom prst="straightConnector1">
            <a:avLst/>
          </a:prstGeom>
          <a:noFill/>
          <a:ln cap="flat" cmpd="sng" w="19050">
            <a:solidFill>
              <a:schemeClr val="dk2"/>
            </a:solidFill>
            <a:prstDash val="solid"/>
            <a:round/>
            <a:headEnd len="sm" w="sm" type="none"/>
            <a:tailEnd len="sm" w="sm" type="none"/>
          </a:ln>
        </p:spPr>
      </p:cxnSp>
      <p:sp>
        <p:nvSpPr>
          <p:cNvPr id="53" name="Google Shape;53;p6"/>
          <p:cNvSpPr txBox="1"/>
          <p:nvPr>
            <p:ph idx="1" type="subTitle"/>
          </p:nvPr>
        </p:nvSpPr>
        <p:spPr>
          <a:xfrm>
            <a:off x="4572000" y="799950"/>
            <a:ext cx="3566700" cy="117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a:solidFill>
                  <a:schemeClr val="dk1"/>
                </a:solidFill>
                <a:latin typeface="Overpass Light"/>
                <a:ea typeface="Overpass Light"/>
                <a:cs typeface="Overpass Light"/>
                <a:sym typeface="Overpass Light"/>
              </a:defRPr>
            </a:lvl9pPr>
          </a:lstStyle>
          <a:p/>
        </p:txBody>
      </p:sp>
      <p:sp>
        <p:nvSpPr>
          <p:cNvPr id="54" name="Google Shape;54;p6"/>
          <p:cNvSpPr txBox="1"/>
          <p:nvPr>
            <p:ph type="title"/>
          </p:nvPr>
        </p:nvSpPr>
        <p:spPr>
          <a:xfrm>
            <a:off x="713225" y="1041931"/>
            <a:ext cx="383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300"/>
              <a:buNone/>
              <a:defRPr sz="35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7"/>
          <p:cNvSpPr txBox="1"/>
          <p:nvPr>
            <p:ph type="title"/>
          </p:nvPr>
        </p:nvSpPr>
        <p:spPr>
          <a:xfrm>
            <a:off x="6391950" y="1898400"/>
            <a:ext cx="2169300" cy="134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59" name="Shape 59"/>
        <p:cNvGrpSpPr/>
        <p:nvPr/>
      </p:nvGrpSpPr>
      <p:grpSpPr>
        <a:xfrm>
          <a:off x="0" y="0"/>
          <a:ext cx="0" cy="0"/>
          <a:chOff x="0" y="0"/>
          <a:chExt cx="0" cy="0"/>
        </a:xfrm>
      </p:grpSpPr>
      <p:sp>
        <p:nvSpPr>
          <p:cNvPr id="60" name="Google Shape;60;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
          <p:cNvSpPr txBox="1"/>
          <p:nvPr>
            <p:ph idx="1" type="subTitle"/>
          </p:nvPr>
        </p:nvSpPr>
        <p:spPr>
          <a:xfrm>
            <a:off x="4724000" y="2937140"/>
            <a:ext cx="2093100" cy="48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latin typeface="Overpass Light"/>
                <a:ea typeface="Overpass Light"/>
                <a:cs typeface="Overpass Light"/>
                <a:sym typeface="Overpass Light"/>
              </a:defRPr>
            </a:lvl1pPr>
            <a:lvl2pPr lvl="1"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2pPr>
            <a:lvl3pPr lvl="2"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3pPr>
            <a:lvl4pPr lvl="3"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4pPr>
            <a:lvl5pPr lvl="4"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5pPr>
            <a:lvl6pPr lvl="5"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6pPr>
            <a:lvl7pPr lvl="6"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7pPr>
            <a:lvl8pPr lvl="7"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8pPr>
            <a:lvl9pPr lvl="8" algn="l">
              <a:lnSpc>
                <a:spcPct val="100000"/>
              </a:lnSpc>
              <a:spcBef>
                <a:spcPts val="0"/>
              </a:spcBef>
              <a:spcAft>
                <a:spcPts val="0"/>
              </a:spcAft>
              <a:buSzPts val="1400"/>
              <a:buNone/>
              <a:defRPr sz="1400">
                <a:solidFill>
                  <a:schemeClr val="dk1"/>
                </a:solidFill>
                <a:latin typeface="Overpass Light"/>
                <a:ea typeface="Overpass Light"/>
                <a:cs typeface="Overpass Light"/>
                <a:sym typeface="Overpass Light"/>
              </a:defRPr>
            </a:lvl9pPr>
          </a:lstStyle>
          <a:p/>
        </p:txBody>
      </p:sp>
      <p:sp>
        <p:nvSpPr>
          <p:cNvPr id="62" name="Google Shape;62;p8"/>
          <p:cNvSpPr txBox="1"/>
          <p:nvPr>
            <p:ph idx="2" type="subTitle"/>
          </p:nvPr>
        </p:nvSpPr>
        <p:spPr>
          <a:xfrm>
            <a:off x="4724000" y="1702013"/>
            <a:ext cx="3715800" cy="122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b="1" sz="1900">
                <a:solidFill>
                  <a:schemeClr val="dk1"/>
                </a:solidFill>
              </a:defRPr>
            </a:lvl1pPr>
            <a:lvl2pPr lvl="1" algn="l">
              <a:lnSpc>
                <a:spcPct val="100000"/>
              </a:lnSpc>
              <a:spcBef>
                <a:spcPts val="0"/>
              </a:spcBef>
              <a:spcAft>
                <a:spcPts val="0"/>
              </a:spcAft>
              <a:buSzPts val="1400"/>
              <a:buNone/>
              <a:defRPr b="1" sz="1900">
                <a:solidFill>
                  <a:schemeClr val="dk1"/>
                </a:solidFill>
              </a:defRPr>
            </a:lvl2pPr>
            <a:lvl3pPr lvl="2" algn="l">
              <a:lnSpc>
                <a:spcPct val="100000"/>
              </a:lnSpc>
              <a:spcBef>
                <a:spcPts val="0"/>
              </a:spcBef>
              <a:spcAft>
                <a:spcPts val="0"/>
              </a:spcAft>
              <a:buSzPts val="1400"/>
              <a:buNone/>
              <a:defRPr b="1" sz="1900">
                <a:solidFill>
                  <a:schemeClr val="dk1"/>
                </a:solidFill>
              </a:defRPr>
            </a:lvl3pPr>
            <a:lvl4pPr lvl="3" algn="l">
              <a:lnSpc>
                <a:spcPct val="100000"/>
              </a:lnSpc>
              <a:spcBef>
                <a:spcPts val="0"/>
              </a:spcBef>
              <a:spcAft>
                <a:spcPts val="0"/>
              </a:spcAft>
              <a:buSzPts val="1400"/>
              <a:buNone/>
              <a:defRPr b="1" sz="1900">
                <a:solidFill>
                  <a:schemeClr val="dk1"/>
                </a:solidFill>
              </a:defRPr>
            </a:lvl4pPr>
            <a:lvl5pPr lvl="4" algn="l">
              <a:lnSpc>
                <a:spcPct val="100000"/>
              </a:lnSpc>
              <a:spcBef>
                <a:spcPts val="0"/>
              </a:spcBef>
              <a:spcAft>
                <a:spcPts val="0"/>
              </a:spcAft>
              <a:buSzPts val="1400"/>
              <a:buNone/>
              <a:defRPr b="1" sz="1900">
                <a:solidFill>
                  <a:schemeClr val="dk1"/>
                </a:solidFill>
              </a:defRPr>
            </a:lvl5pPr>
            <a:lvl6pPr lvl="5" algn="l">
              <a:lnSpc>
                <a:spcPct val="100000"/>
              </a:lnSpc>
              <a:spcBef>
                <a:spcPts val="0"/>
              </a:spcBef>
              <a:spcAft>
                <a:spcPts val="0"/>
              </a:spcAft>
              <a:buSzPts val="1400"/>
              <a:buNone/>
              <a:defRPr b="1" sz="1900">
                <a:solidFill>
                  <a:schemeClr val="dk1"/>
                </a:solidFill>
              </a:defRPr>
            </a:lvl6pPr>
            <a:lvl7pPr lvl="6" algn="l">
              <a:lnSpc>
                <a:spcPct val="100000"/>
              </a:lnSpc>
              <a:spcBef>
                <a:spcPts val="0"/>
              </a:spcBef>
              <a:spcAft>
                <a:spcPts val="0"/>
              </a:spcAft>
              <a:buSzPts val="1400"/>
              <a:buNone/>
              <a:defRPr b="1" sz="1900">
                <a:solidFill>
                  <a:schemeClr val="dk1"/>
                </a:solidFill>
              </a:defRPr>
            </a:lvl7pPr>
            <a:lvl8pPr lvl="7" algn="l">
              <a:lnSpc>
                <a:spcPct val="100000"/>
              </a:lnSpc>
              <a:spcBef>
                <a:spcPts val="0"/>
              </a:spcBef>
              <a:spcAft>
                <a:spcPts val="0"/>
              </a:spcAft>
              <a:buSzPts val="1400"/>
              <a:buNone/>
              <a:defRPr b="1" sz="1900">
                <a:solidFill>
                  <a:schemeClr val="dk1"/>
                </a:solidFill>
              </a:defRPr>
            </a:lvl8pPr>
            <a:lvl9pPr lvl="8" algn="l">
              <a:lnSpc>
                <a:spcPct val="100000"/>
              </a:lnSpc>
              <a:spcBef>
                <a:spcPts val="0"/>
              </a:spcBef>
              <a:spcAft>
                <a:spcPts val="0"/>
              </a:spcAft>
              <a:buSzPts val="1400"/>
              <a:buNone/>
              <a:defRPr b="1" sz="19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3" name="Shape 63"/>
        <p:cNvGrpSpPr/>
        <p:nvPr/>
      </p:nvGrpSpPr>
      <p:grpSpPr>
        <a:xfrm>
          <a:off x="0" y="0"/>
          <a:ext cx="0" cy="0"/>
          <a:chOff x="0" y="0"/>
          <a:chExt cx="0" cy="0"/>
        </a:xfrm>
      </p:grpSpPr>
      <p:sp>
        <p:nvSpPr>
          <p:cNvPr id="64" name="Google Shape;64;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idx="1" type="subTitle"/>
          </p:nvPr>
        </p:nvSpPr>
        <p:spPr>
          <a:xfrm>
            <a:off x="625300" y="1217725"/>
            <a:ext cx="3892200" cy="3390900"/>
          </a:xfrm>
          <a:prstGeom prst="rect">
            <a:avLst/>
          </a:prstGeom>
          <a:noFill/>
          <a:ln>
            <a:noFill/>
          </a:ln>
        </p:spPr>
        <p:txBody>
          <a:bodyPr anchorCtr="0" anchor="ctr" bIns="91425" lIns="91425" spcFirstLastPara="1" rIns="91425" wrap="square" tIns="91425">
            <a:noAutofit/>
          </a:bodyPr>
          <a:lstStyle>
            <a:lvl1pPr lvl="0" marR="50800" algn="l">
              <a:lnSpc>
                <a:spcPct val="100000"/>
              </a:lnSpc>
              <a:spcBef>
                <a:spcPts val="0"/>
              </a:spcBef>
              <a:spcAft>
                <a:spcPts val="0"/>
              </a:spcAft>
              <a:buSzPts val="1800"/>
              <a:buNone/>
              <a:defRPr sz="1200"/>
            </a:lvl1pPr>
            <a:lvl2pPr lvl="1" marR="50800" algn="l">
              <a:lnSpc>
                <a:spcPct val="100000"/>
              </a:lnSpc>
              <a:spcBef>
                <a:spcPts val="0"/>
              </a:spcBef>
              <a:spcAft>
                <a:spcPts val="0"/>
              </a:spcAft>
              <a:buSzPts val="1400"/>
              <a:buNone/>
              <a:defRPr sz="1200"/>
            </a:lvl2pPr>
            <a:lvl3pPr lvl="2" marR="50800" algn="l">
              <a:lnSpc>
                <a:spcPct val="100000"/>
              </a:lnSpc>
              <a:spcBef>
                <a:spcPts val="0"/>
              </a:spcBef>
              <a:spcAft>
                <a:spcPts val="0"/>
              </a:spcAft>
              <a:buSzPts val="1400"/>
              <a:buNone/>
              <a:defRPr sz="1200"/>
            </a:lvl3pPr>
            <a:lvl4pPr lvl="3" marR="50800" algn="l">
              <a:lnSpc>
                <a:spcPct val="100000"/>
              </a:lnSpc>
              <a:spcBef>
                <a:spcPts val="0"/>
              </a:spcBef>
              <a:spcAft>
                <a:spcPts val="0"/>
              </a:spcAft>
              <a:buSzPts val="1400"/>
              <a:buNone/>
              <a:defRPr sz="1200"/>
            </a:lvl4pPr>
            <a:lvl5pPr lvl="4" marR="50800" algn="l">
              <a:lnSpc>
                <a:spcPct val="100000"/>
              </a:lnSpc>
              <a:spcBef>
                <a:spcPts val="0"/>
              </a:spcBef>
              <a:spcAft>
                <a:spcPts val="0"/>
              </a:spcAft>
              <a:buSzPts val="1400"/>
              <a:buNone/>
              <a:defRPr sz="1200"/>
            </a:lvl5pPr>
            <a:lvl6pPr lvl="5" marR="50800" algn="l">
              <a:lnSpc>
                <a:spcPct val="100000"/>
              </a:lnSpc>
              <a:spcBef>
                <a:spcPts val="0"/>
              </a:spcBef>
              <a:spcAft>
                <a:spcPts val="0"/>
              </a:spcAft>
              <a:buSzPts val="1400"/>
              <a:buNone/>
              <a:defRPr sz="1200"/>
            </a:lvl6pPr>
            <a:lvl7pPr lvl="6" marR="50800" algn="l">
              <a:lnSpc>
                <a:spcPct val="100000"/>
              </a:lnSpc>
              <a:spcBef>
                <a:spcPts val="0"/>
              </a:spcBef>
              <a:spcAft>
                <a:spcPts val="0"/>
              </a:spcAft>
              <a:buSzPts val="1400"/>
              <a:buNone/>
              <a:defRPr sz="1200"/>
            </a:lvl7pPr>
            <a:lvl8pPr lvl="7" marR="50800" algn="l">
              <a:lnSpc>
                <a:spcPct val="100000"/>
              </a:lnSpc>
              <a:spcBef>
                <a:spcPts val="0"/>
              </a:spcBef>
              <a:spcAft>
                <a:spcPts val="0"/>
              </a:spcAft>
              <a:buSzPts val="1400"/>
              <a:buNone/>
              <a:defRPr sz="1200"/>
            </a:lvl8pPr>
            <a:lvl9pPr lvl="8" marR="50800" algn="l">
              <a:lnSpc>
                <a:spcPct val="100000"/>
              </a:lnSpc>
              <a:spcBef>
                <a:spcPts val="0"/>
              </a:spcBef>
              <a:spcAft>
                <a:spcPts val="0"/>
              </a:spcAft>
              <a:buSzPts val="1400"/>
              <a:buNone/>
              <a:defRPr sz="1200"/>
            </a:lvl9pPr>
          </a:lstStyle>
          <a:p/>
        </p:txBody>
      </p:sp>
      <p:sp>
        <p:nvSpPr>
          <p:cNvPr id="66" name="Google Shape;66;p9"/>
          <p:cNvSpPr txBox="1"/>
          <p:nvPr>
            <p:ph type="title"/>
          </p:nvPr>
        </p:nvSpPr>
        <p:spPr>
          <a:xfrm>
            <a:off x="625300" y="315813"/>
            <a:ext cx="7704000" cy="70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9"/>
          <p:cNvSpPr txBox="1"/>
          <p:nvPr>
            <p:ph idx="2" type="subTitle"/>
          </p:nvPr>
        </p:nvSpPr>
        <p:spPr>
          <a:xfrm>
            <a:off x="4571998" y="1217725"/>
            <a:ext cx="3804300" cy="3390900"/>
          </a:xfrm>
          <a:prstGeom prst="rect">
            <a:avLst/>
          </a:prstGeom>
          <a:noFill/>
          <a:ln>
            <a:noFill/>
          </a:ln>
        </p:spPr>
        <p:txBody>
          <a:bodyPr anchorCtr="0" anchor="ctr" bIns="91425" lIns="91425" spcFirstLastPara="1" rIns="91425" wrap="square" tIns="91425">
            <a:noAutofit/>
          </a:bodyPr>
          <a:lstStyle>
            <a:lvl1pPr lvl="0" marR="50800" algn="l">
              <a:lnSpc>
                <a:spcPct val="100000"/>
              </a:lnSpc>
              <a:spcBef>
                <a:spcPts val="0"/>
              </a:spcBef>
              <a:spcAft>
                <a:spcPts val="0"/>
              </a:spcAft>
              <a:buSzPts val="1800"/>
              <a:buNone/>
              <a:defRPr sz="1200"/>
            </a:lvl1pPr>
            <a:lvl2pPr lvl="1" marR="50800" algn="l">
              <a:lnSpc>
                <a:spcPct val="100000"/>
              </a:lnSpc>
              <a:spcBef>
                <a:spcPts val="0"/>
              </a:spcBef>
              <a:spcAft>
                <a:spcPts val="0"/>
              </a:spcAft>
              <a:buSzPts val="1400"/>
              <a:buNone/>
              <a:defRPr sz="1200"/>
            </a:lvl2pPr>
            <a:lvl3pPr lvl="2" marR="50800" algn="l">
              <a:lnSpc>
                <a:spcPct val="100000"/>
              </a:lnSpc>
              <a:spcBef>
                <a:spcPts val="0"/>
              </a:spcBef>
              <a:spcAft>
                <a:spcPts val="0"/>
              </a:spcAft>
              <a:buSzPts val="1400"/>
              <a:buNone/>
              <a:defRPr sz="1200"/>
            </a:lvl3pPr>
            <a:lvl4pPr lvl="3" marR="50800" algn="l">
              <a:lnSpc>
                <a:spcPct val="100000"/>
              </a:lnSpc>
              <a:spcBef>
                <a:spcPts val="0"/>
              </a:spcBef>
              <a:spcAft>
                <a:spcPts val="0"/>
              </a:spcAft>
              <a:buSzPts val="1400"/>
              <a:buNone/>
              <a:defRPr sz="1200"/>
            </a:lvl4pPr>
            <a:lvl5pPr lvl="4" marR="50800" algn="l">
              <a:lnSpc>
                <a:spcPct val="100000"/>
              </a:lnSpc>
              <a:spcBef>
                <a:spcPts val="0"/>
              </a:spcBef>
              <a:spcAft>
                <a:spcPts val="0"/>
              </a:spcAft>
              <a:buSzPts val="1400"/>
              <a:buNone/>
              <a:defRPr sz="1200"/>
            </a:lvl5pPr>
            <a:lvl6pPr lvl="5" marR="50800" algn="l">
              <a:lnSpc>
                <a:spcPct val="100000"/>
              </a:lnSpc>
              <a:spcBef>
                <a:spcPts val="0"/>
              </a:spcBef>
              <a:spcAft>
                <a:spcPts val="0"/>
              </a:spcAft>
              <a:buSzPts val="1400"/>
              <a:buNone/>
              <a:defRPr sz="1200"/>
            </a:lvl6pPr>
            <a:lvl7pPr lvl="6" marR="50800" algn="l">
              <a:lnSpc>
                <a:spcPct val="100000"/>
              </a:lnSpc>
              <a:spcBef>
                <a:spcPts val="0"/>
              </a:spcBef>
              <a:spcAft>
                <a:spcPts val="0"/>
              </a:spcAft>
              <a:buSzPts val="1400"/>
              <a:buNone/>
              <a:defRPr sz="1200"/>
            </a:lvl7pPr>
            <a:lvl8pPr lvl="7" marR="50800" algn="l">
              <a:lnSpc>
                <a:spcPct val="100000"/>
              </a:lnSpc>
              <a:spcBef>
                <a:spcPts val="0"/>
              </a:spcBef>
              <a:spcAft>
                <a:spcPts val="0"/>
              </a:spcAft>
              <a:buSzPts val="1400"/>
              <a:buNone/>
              <a:defRPr sz="1200"/>
            </a:lvl8pPr>
            <a:lvl9pPr lvl="8" marR="50800" algn="l">
              <a:lnSpc>
                <a:spcPct val="100000"/>
              </a:lnSpc>
              <a:spcBef>
                <a:spcPts val="0"/>
              </a:spcBef>
              <a:spcAft>
                <a:spcPts val="0"/>
              </a:spcAft>
              <a:buSzPts val="14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4300"/>
              <a:buFont typeface="Bebas Neue"/>
              <a:buNone/>
              <a:defRPr b="1" i="0" sz="4300" u="none" cap="none" strike="noStrike">
                <a:solidFill>
                  <a:schemeClr val="dk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verpass"/>
              <a:buChar char="●"/>
              <a:defRPr b="0" i="0" sz="1800" u="none" cap="none" strike="noStrike">
                <a:solidFill>
                  <a:schemeClr val="dk1"/>
                </a:solidFill>
                <a:latin typeface="Overpass"/>
                <a:ea typeface="Overpass"/>
                <a:cs typeface="Overpass"/>
                <a:sym typeface="Overpass"/>
              </a:defRPr>
            </a:lvl1pPr>
            <a:lvl2pPr indent="-317500" lvl="1" marL="9144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2pPr>
            <a:lvl3pPr indent="-317500" lvl="2" marL="13716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3pPr>
            <a:lvl4pPr indent="-317500" lvl="3" marL="18288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6pPr>
            <a:lvl7pPr indent="-317500" lvl="6" marL="32004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7pPr>
            <a:lvl8pPr indent="-317500" lvl="7" marL="3657600" marR="0" rtl="0" algn="l">
              <a:lnSpc>
                <a:spcPct val="115000"/>
              </a:lnSpc>
              <a:spcBef>
                <a:spcPts val="1600"/>
              </a:spcBef>
              <a:spcAft>
                <a:spcPts val="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8pPr>
            <a:lvl9pPr indent="-317500" lvl="8" marL="4114800" marR="0" rtl="0" algn="l">
              <a:lnSpc>
                <a:spcPct val="115000"/>
              </a:lnSpc>
              <a:spcBef>
                <a:spcPts val="1600"/>
              </a:spcBef>
              <a:spcAft>
                <a:spcPts val="1600"/>
              </a:spcAft>
              <a:buClr>
                <a:schemeClr val="dk1"/>
              </a:buClr>
              <a:buSzPts val="1400"/>
              <a:buFont typeface="Overpass"/>
              <a:buChar char="■"/>
              <a:defRPr b="0" i="0" sz="1400" u="none" cap="none" strike="noStrike">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22.jp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ieeexplore.ieee.org/author/37085701801" TargetMode="External"/><Relationship Id="rId4" Type="http://schemas.openxmlformats.org/officeDocument/2006/relationships/hyperlink" Target="https://ieeexplore.ieee.org/author/372781342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389600" y="3100184"/>
            <a:ext cx="4754400" cy="203097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sz="2000">
                <a:solidFill>
                  <a:schemeClr val="lt1"/>
                </a:solidFill>
                <a:latin typeface="Arial"/>
                <a:ea typeface="Arial"/>
                <a:cs typeface="Arial"/>
                <a:sym typeface="Arial"/>
              </a:rPr>
              <a:t>Guided by</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 Dr. Siddharth Hariharan</a:t>
            </a:r>
            <a:endParaRPr sz="2000">
              <a:solidFill>
                <a:schemeClr val="lt1"/>
              </a:solidFill>
              <a:latin typeface="Arial"/>
              <a:ea typeface="Arial"/>
              <a:cs typeface="Arial"/>
              <a:sym typeface="Arial"/>
            </a:endParaRPr>
          </a:p>
        </p:txBody>
      </p:sp>
      <p:sp>
        <p:nvSpPr>
          <p:cNvPr id="86" name="Google Shape;86;p13"/>
          <p:cNvSpPr txBox="1"/>
          <p:nvPr/>
        </p:nvSpPr>
        <p:spPr>
          <a:xfrm>
            <a:off x="993689" y="880657"/>
            <a:ext cx="74409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400" u="none" cap="none" strike="noStrike">
                <a:solidFill>
                  <a:srgbClr val="000000"/>
                </a:solidFill>
                <a:latin typeface="Arial"/>
                <a:ea typeface="Arial"/>
                <a:cs typeface="Arial"/>
                <a:sym typeface="Arial"/>
              </a:rPr>
              <a:t>   Terna Engineering College</a:t>
            </a:r>
            <a:endParaRPr b="1" i="0" sz="3400" u="none" cap="none" strike="noStrike">
              <a:solidFill>
                <a:srgbClr val="000000"/>
              </a:solidFill>
              <a:latin typeface="Arial"/>
              <a:ea typeface="Arial"/>
              <a:cs typeface="Arial"/>
              <a:sym typeface="Arial"/>
            </a:endParaRPr>
          </a:p>
        </p:txBody>
      </p:sp>
      <p:sp>
        <p:nvSpPr>
          <p:cNvPr id="87" name="Google Shape;87;p13"/>
          <p:cNvSpPr txBox="1"/>
          <p:nvPr/>
        </p:nvSpPr>
        <p:spPr>
          <a:xfrm>
            <a:off x="1669409" y="1544580"/>
            <a:ext cx="511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Department of Computer Engineering</a:t>
            </a:r>
            <a:endParaRPr b="1" i="0" sz="2000" u="none" cap="none" strike="noStrike">
              <a:solidFill>
                <a:srgbClr val="000000"/>
              </a:solidFill>
              <a:latin typeface="Arial"/>
              <a:ea typeface="Arial"/>
              <a:cs typeface="Arial"/>
              <a:sym typeface="Arial"/>
            </a:endParaRPr>
          </a:p>
        </p:txBody>
      </p:sp>
      <p:pic>
        <p:nvPicPr>
          <p:cNvPr id="88" name="Google Shape;88;p13"/>
          <p:cNvPicPr preferRelativeResize="0"/>
          <p:nvPr/>
        </p:nvPicPr>
        <p:blipFill rotWithShape="1">
          <a:blip r:embed="rId3">
            <a:alphaModFix/>
          </a:blip>
          <a:srcRect b="27028" l="0" r="0" t="25544"/>
          <a:stretch/>
        </p:blipFill>
        <p:spPr>
          <a:xfrm>
            <a:off x="7054650" y="155249"/>
            <a:ext cx="1946800" cy="923350"/>
          </a:xfrm>
          <a:prstGeom prst="rect">
            <a:avLst/>
          </a:prstGeom>
          <a:noFill/>
          <a:ln>
            <a:noFill/>
          </a:ln>
        </p:spPr>
      </p:pic>
      <p:sp>
        <p:nvSpPr>
          <p:cNvPr id="89" name="Google Shape;89;p13"/>
          <p:cNvSpPr txBox="1"/>
          <p:nvPr/>
        </p:nvSpPr>
        <p:spPr>
          <a:xfrm>
            <a:off x="260059" y="1979802"/>
            <a:ext cx="87414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000"/>
              <a:t>PredictWell: </a:t>
            </a:r>
            <a:r>
              <a:rPr lang="en-US" sz="2000"/>
              <a:t>Chronic Disease Predictor</a:t>
            </a:r>
            <a:endParaRPr i="0" sz="2000" u="none" cap="none" strike="noStrike">
              <a:solidFill>
                <a:srgbClr val="000000"/>
              </a:solidFill>
            </a:endParaRPr>
          </a:p>
        </p:txBody>
      </p:sp>
      <p:sp>
        <p:nvSpPr>
          <p:cNvPr id="90" name="Google Shape;90;p13"/>
          <p:cNvSpPr txBox="1"/>
          <p:nvPr/>
        </p:nvSpPr>
        <p:spPr>
          <a:xfrm>
            <a:off x="428849" y="3100184"/>
            <a:ext cx="307875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Manav Rajpurohit   A33</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Prateek  Arote         A41</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Prasad Shinde        A44</a:t>
            </a:r>
            <a:endParaRPr b="1" i="0" sz="1800" u="none" cap="none" strike="noStrike">
              <a:solidFill>
                <a:srgbClr val="000000"/>
              </a:solidFill>
              <a:latin typeface="Arial"/>
              <a:ea typeface="Arial"/>
              <a:cs typeface="Arial"/>
              <a:sym typeface="Arial"/>
            </a:endParaRPr>
          </a:p>
        </p:txBody>
      </p:sp>
      <p:sp>
        <p:nvSpPr>
          <p:cNvPr id="91" name="Google Shape;91;p13"/>
          <p:cNvSpPr txBox="1"/>
          <p:nvPr/>
        </p:nvSpPr>
        <p:spPr>
          <a:xfrm>
            <a:off x="2685751" y="155250"/>
            <a:ext cx="3157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3600" u="sng"/>
              <a:t>Mini Project </a:t>
            </a:r>
            <a:endParaRPr b="1" i="0" sz="3600" u="sng"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2"/>
          <p:cNvPicPr preferRelativeResize="0"/>
          <p:nvPr/>
        </p:nvPicPr>
        <p:blipFill rotWithShape="1">
          <a:blip r:embed="rId3">
            <a:alphaModFix/>
          </a:blip>
          <a:srcRect b="0" l="21832" r="21825" t="0"/>
          <a:stretch/>
        </p:blipFill>
        <p:spPr>
          <a:xfrm>
            <a:off x="9525" y="0"/>
            <a:ext cx="5151749" cy="5143500"/>
          </a:xfrm>
          <a:prstGeom prst="rect">
            <a:avLst/>
          </a:prstGeom>
          <a:noFill/>
          <a:ln>
            <a:noFill/>
          </a:ln>
        </p:spPr>
      </p:pic>
      <p:sp>
        <p:nvSpPr>
          <p:cNvPr id="164" name="Google Shape;164;p22"/>
          <p:cNvSpPr txBox="1"/>
          <p:nvPr>
            <p:ph type="title"/>
          </p:nvPr>
        </p:nvSpPr>
        <p:spPr>
          <a:xfrm>
            <a:off x="5662225" y="202550"/>
            <a:ext cx="3038100" cy="134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300"/>
              <a:buNone/>
            </a:pPr>
            <a:r>
              <a:rPr lang="en-US"/>
              <a:t>Objectives</a:t>
            </a:r>
            <a:endParaRPr/>
          </a:p>
        </p:txBody>
      </p:sp>
      <p:sp>
        <p:nvSpPr>
          <p:cNvPr id="165" name="Google Shape;165;p22"/>
          <p:cNvSpPr/>
          <p:nvPr/>
        </p:nvSpPr>
        <p:spPr>
          <a:xfrm>
            <a:off x="270723" y="202551"/>
            <a:ext cx="5083113" cy="4826049"/>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2"/>
          <p:cNvSpPr txBox="1"/>
          <p:nvPr>
            <p:ph idx="4294967295" type="subTitle"/>
          </p:nvPr>
        </p:nvSpPr>
        <p:spPr>
          <a:xfrm>
            <a:off x="355175" y="290300"/>
            <a:ext cx="4974600" cy="46197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1700">
              <a:solidFill>
                <a:schemeClr val="lt1"/>
              </a:solidFill>
              <a:latin typeface="Arial"/>
              <a:ea typeface="Arial"/>
              <a:cs typeface="Arial"/>
              <a:sym typeface="Arial"/>
            </a:endParaRPr>
          </a:p>
          <a:p>
            <a:pPr indent="0" lvl="0" marL="457200" marR="0" rtl="0" algn="l">
              <a:lnSpc>
                <a:spcPct val="115000"/>
              </a:lnSpc>
              <a:spcBef>
                <a:spcPts val="0"/>
              </a:spcBef>
              <a:spcAft>
                <a:spcPts val="0"/>
              </a:spcAft>
              <a:buNone/>
            </a:pPr>
            <a:r>
              <a:t/>
            </a:r>
            <a:endParaRPr sz="1700">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i="0" lang="en-US" sz="1700" u="none" cap="none" strike="noStrike">
                <a:solidFill>
                  <a:schemeClr val="lt1"/>
                </a:solidFill>
                <a:latin typeface="Arial"/>
                <a:ea typeface="Arial"/>
                <a:cs typeface="Arial"/>
                <a:sym typeface="Arial"/>
              </a:rPr>
              <a:t>Our aim is to provide quick medical diagnosis  to the patients.</a:t>
            </a:r>
            <a:endParaRPr i="0" u="none" cap="none" strike="noStrike">
              <a:solidFill>
                <a:schemeClr val="lt1"/>
              </a:solidFill>
              <a:latin typeface="Arial"/>
              <a:ea typeface="Arial"/>
              <a:cs typeface="Arial"/>
              <a:sym typeface="Arial"/>
            </a:endParaRPr>
          </a:p>
          <a:p>
            <a:pPr indent="-336550" lvl="0" marL="457200" rtl="0" algn="l">
              <a:lnSpc>
                <a:spcPct val="115000"/>
              </a:lnSpc>
              <a:spcBef>
                <a:spcPts val="0"/>
              </a:spcBef>
              <a:spcAft>
                <a:spcPts val="0"/>
              </a:spcAft>
              <a:buClr>
                <a:srgbClr val="ECECEC"/>
              </a:buClr>
              <a:buSzPts val="1700"/>
              <a:buFont typeface="Arial"/>
              <a:buChar char="●"/>
            </a:pPr>
            <a:r>
              <a:rPr lang="en-US" sz="1700">
                <a:solidFill>
                  <a:schemeClr val="lt1"/>
                </a:solidFill>
                <a:latin typeface="Arial"/>
                <a:ea typeface="Arial"/>
                <a:cs typeface="Arial"/>
                <a:sym typeface="Arial"/>
              </a:rPr>
              <a:t>Develop a comprehensive chronic disease prediction system.</a:t>
            </a:r>
            <a:endParaRPr sz="1700">
              <a:solidFill>
                <a:schemeClr val="lt1"/>
              </a:solidFill>
              <a:latin typeface="Arial"/>
              <a:ea typeface="Arial"/>
              <a:cs typeface="Arial"/>
              <a:sym typeface="Arial"/>
            </a:endParaRPr>
          </a:p>
          <a:p>
            <a:pPr indent="-336550" lvl="0" marL="457200" rtl="0" algn="l">
              <a:lnSpc>
                <a:spcPct val="115000"/>
              </a:lnSpc>
              <a:spcBef>
                <a:spcPts val="0"/>
              </a:spcBef>
              <a:spcAft>
                <a:spcPts val="0"/>
              </a:spcAft>
              <a:buClr>
                <a:srgbClr val="ECECEC"/>
              </a:buClr>
              <a:buSzPts val="1700"/>
              <a:buFont typeface="Arial"/>
              <a:buChar char="●"/>
            </a:pPr>
            <a:r>
              <a:rPr lang="en-US" sz="1700">
                <a:solidFill>
                  <a:schemeClr val="lt1"/>
                </a:solidFill>
                <a:latin typeface="Arial"/>
                <a:ea typeface="Arial"/>
                <a:cs typeface="Arial"/>
                <a:sym typeface="Arial"/>
              </a:rPr>
              <a:t>Utilize machine learning algorithms for accurate risk assessment.</a:t>
            </a:r>
            <a:endParaRPr sz="1700">
              <a:solidFill>
                <a:schemeClr val="lt1"/>
              </a:solidFill>
              <a:latin typeface="Arial"/>
              <a:ea typeface="Arial"/>
              <a:cs typeface="Arial"/>
              <a:sym typeface="Arial"/>
            </a:endParaRPr>
          </a:p>
          <a:p>
            <a:pPr indent="-336550" lvl="0" marL="457200" rtl="0" algn="l">
              <a:lnSpc>
                <a:spcPct val="115000"/>
              </a:lnSpc>
              <a:spcBef>
                <a:spcPts val="0"/>
              </a:spcBef>
              <a:spcAft>
                <a:spcPts val="0"/>
              </a:spcAft>
              <a:buClr>
                <a:srgbClr val="ECECEC"/>
              </a:buClr>
              <a:buSzPts val="1700"/>
              <a:buFont typeface="Arial"/>
              <a:buChar char="●"/>
            </a:pPr>
            <a:r>
              <a:rPr lang="en-US" sz="1700">
                <a:solidFill>
                  <a:schemeClr val="lt1"/>
                </a:solidFill>
                <a:latin typeface="Arial"/>
                <a:ea typeface="Arial"/>
                <a:cs typeface="Arial"/>
                <a:sym typeface="Arial"/>
              </a:rPr>
              <a:t>Predict various chronic diseases based on </a:t>
            </a:r>
            <a:endParaRPr sz="17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rPr lang="en-US" sz="1700">
                <a:solidFill>
                  <a:schemeClr val="lt1"/>
                </a:solidFill>
                <a:latin typeface="Arial"/>
                <a:ea typeface="Arial"/>
                <a:cs typeface="Arial"/>
                <a:sym typeface="Arial"/>
              </a:rPr>
              <a:t>medical data.</a:t>
            </a:r>
            <a:endParaRPr sz="1700">
              <a:solidFill>
                <a:schemeClr val="lt1"/>
              </a:solidFill>
              <a:latin typeface="Arial"/>
              <a:ea typeface="Arial"/>
              <a:cs typeface="Arial"/>
              <a:sym typeface="Arial"/>
            </a:endParaRPr>
          </a:p>
          <a:p>
            <a:pPr indent="-336550" lvl="0" marL="457200" rtl="0" algn="l">
              <a:lnSpc>
                <a:spcPct val="115000"/>
              </a:lnSpc>
              <a:spcBef>
                <a:spcPts val="0"/>
              </a:spcBef>
              <a:spcAft>
                <a:spcPts val="0"/>
              </a:spcAft>
              <a:buClr>
                <a:srgbClr val="ECECEC"/>
              </a:buClr>
              <a:buSzPts val="1700"/>
              <a:buFont typeface="Arial"/>
              <a:buChar char="●"/>
            </a:pPr>
            <a:r>
              <a:rPr lang="en-US" sz="1700">
                <a:solidFill>
                  <a:schemeClr val="lt1"/>
                </a:solidFill>
                <a:latin typeface="Arial"/>
                <a:ea typeface="Arial"/>
                <a:cs typeface="Arial"/>
                <a:sym typeface="Arial"/>
              </a:rPr>
              <a:t>Create a user-friendly interface for input and result visualization.</a:t>
            </a:r>
            <a:endParaRPr sz="1700">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a:p>
        </p:txBody>
      </p:sp>
      <p:grpSp>
        <p:nvGrpSpPr>
          <p:cNvPr id="167" name="Google Shape;167;p22"/>
          <p:cNvGrpSpPr/>
          <p:nvPr/>
        </p:nvGrpSpPr>
        <p:grpSpPr>
          <a:xfrm flipH="1">
            <a:off x="89128" y="101275"/>
            <a:ext cx="5083117" cy="4935100"/>
            <a:chOff x="4571486" y="101275"/>
            <a:chExt cx="4473000" cy="4935100"/>
          </a:xfrm>
        </p:grpSpPr>
        <p:cxnSp>
          <p:nvCxnSpPr>
            <p:cNvPr id="168" name="Google Shape;168;p22"/>
            <p:cNvCxnSpPr/>
            <p:nvPr/>
          </p:nvCxnSpPr>
          <p:spPr>
            <a:xfrm rot="10800000">
              <a:off x="9032861" y="108900"/>
              <a:ext cx="0" cy="4919700"/>
            </a:xfrm>
            <a:prstGeom prst="straightConnector1">
              <a:avLst/>
            </a:prstGeom>
            <a:noFill/>
            <a:ln cap="flat" cmpd="sng" w="19050">
              <a:solidFill>
                <a:schemeClr val="lt1"/>
              </a:solidFill>
              <a:prstDash val="solid"/>
              <a:round/>
              <a:headEnd len="sm" w="sm" type="none"/>
              <a:tailEnd len="sm" w="sm" type="none"/>
            </a:ln>
          </p:spPr>
        </p:cxnSp>
        <p:cxnSp>
          <p:nvCxnSpPr>
            <p:cNvPr id="169" name="Google Shape;169;p22"/>
            <p:cNvCxnSpPr/>
            <p:nvPr/>
          </p:nvCxnSpPr>
          <p:spPr>
            <a:xfrm>
              <a:off x="4571486" y="5036375"/>
              <a:ext cx="4473000" cy="0"/>
            </a:xfrm>
            <a:prstGeom prst="straightConnector1">
              <a:avLst/>
            </a:prstGeom>
            <a:noFill/>
            <a:ln cap="flat" cmpd="sng" w="19050">
              <a:solidFill>
                <a:schemeClr val="lt1"/>
              </a:solidFill>
              <a:prstDash val="solid"/>
              <a:round/>
              <a:headEnd len="sm" w="sm" type="none"/>
              <a:tailEnd len="sm" w="sm" type="none"/>
            </a:ln>
          </p:spPr>
        </p:cxnSp>
        <p:cxnSp>
          <p:nvCxnSpPr>
            <p:cNvPr id="170" name="Google Shape;170;p22"/>
            <p:cNvCxnSpPr/>
            <p:nvPr/>
          </p:nvCxnSpPr>
          <p:spPr>
            <a:xfrm>
              <a:off x="4571486" y="101275"/>
              <a:ext cx="4473000" cy="0"/>
            </a:xfrm>
            <a:prstGeom prst="straightConnector1">
              <a:avLst/>
            </a:prstGeom>
            <a:noFill/>
            <a:ln cap="flat" cmpd="sng" w="19050">
              <a:solidFill>
                <a:schemeClr val="lt1"/>
              </a:solidFill>
              <a:prstDash val="solid"/>
              <a:round/>
              <a:headEnd len="sm" w="sm" type="none"/>
              <a:tailEnd len="sm" w="sm" type="none"/>
            </a:ln>
          </p:spPr>
        </p:cxnSp>
      </p:grpSp>
      <p:pic>
        <p:nvPicPr>
          <p:cNvPr id="171" name="Google Shape;171;p22"/>
          <p:cNvPicPr preferRelativeResize="0"/>
          <p:nvPr/>
        </p:nvPicPr>
        <p:blipFill rotWithShape="1">
          <a:blip r:embed="rId4">
            <a:alphaModFix/>
          </a:blip>
          <a:srcRect b="0" l="0" r="0" t="0"/>
          <a:stretch/>
        </p:blipFill>
        <p:spPr>
          <a:xfrm>
            <a:off x="5662232" y="1637557"/>
            <a:ext cx="2929770" cy="26548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625300" y="315825"/>
            <a:ext cx="428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2000">
                <a:latin typeface="Arial"/>
                <a:ea typeface="Arial"/>
                <a:cs typeface="Arial"/>
                <a:sym typeface="Arial"/>
              </a:rPr>
              <a:t>Timeline</a:t>
            </a:r>
            <a:endParaRPr sz="2900"/>
          </a:p>
        </p:txBody>
      </p:sp>
      <p:pic>
        <p:nvPicPr>
          <p:cNvPr id="177" name="Google Shape;177;p23"/>
          <p:cNvPicPr preferRelativeResize="0"/>
          <p:nvPr/>
        </p:nvPicPr>
        <p:blipFill>
          <a:blip r:embed="rId3">
            <a:alphaModFix/>
          </a:blip>
          <a:stretch>
            <a:fillRect/>
          </a:stretch>
        </p:blipFill>
        <p:spPr>
          <a:xfrm>
            <a:off x="152400" y="960825"/>
            <a:ext cx="8839202" cy="3536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3">
            <a:alphaModFix/>
          </a:blip>
          <a:srcRect b="0" l="0" r="0" t="0"/>
          <a:stretch/>
        </p:blipFill>
        <p:spPr>
          <a:xfrm>
            <a:off x="0" y="-98502"/>
            <a:ext cx="9144002" cy="5135802"/>
          </a:xfrm>
          <a:prstGeom prst="rect">
            <a:avLst/>
          </a:prstGeom>
          <a:noFill/>
          <a:ln>
            <a:noFill/>
          </a:ln>
        </p:spPr>
      </p:pic>
      <p:sp>
        <p:nvSpPr>
          <p:cNvPr id="183" name="Google Shape;183;p2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4"/>
          <p:cNvSpPr/>
          <p:nvPr/>
        </p:nvSpPr>
        <p:spPr>
          <a:xfrm>
            <a:off x="258850" y="709000"/>
            <a:ext cx="8714700" cy="4256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4"/>
          <p:cNvCxnSpPr/>
          <p:nvPr/>
        </p:nvCxnSpPr>
        <p:spPr>
          <a:xfrm>
            <a:off x="9041350" y="1147025"/>
            <a:ext cx="0" cy="2833800"/>
          </a:xfrm>
          <a:prstGeom prst="straightConnector1">
            <a:avLst/>
          </a:prstGeom>
          <a:noFill/>
          <a:ln cap="flat" cmpd="sng" w="19050">
            <a:solidFill>
              <a:schemeClr val="dk1"/>
            </a:solidFill>
            <a:prstDash val="solid"/>
            <a:round/>
            <a:headEnd len="sm" w="sm" type="none"/>
            <a:tailEnd len="sm" w="sm" type="none"/>
          </a:ln>
        </p:spPr>
      </p:cxnSp>
      <p:sp>
        <p:nvSpPr>
          <p:cNvPr id="186" name="Google Shape;186;p24"/>
          <p:cNvSpPr txBox="1"/>
          <p:nvPr/>
        </p:nvSpPr>
        <p:spPr>
          <a:xfrm>
            <a:off x="393475" y="1246250"/>
            <a:ext cx="46065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idx="4294967295" type="title"/>
          </p:nvPr>
        </p:nvSpPr>
        <p:spPr>
          <a:xfrm>
            <a:off x="258850" y="-123475"/>
            <a:ext cx="5071800" cy="114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300"/>
              <a:buNone/>
            </a:pPr>
            <a:r>
              <a:rPr lang="en-US">
                <a:solidFill>
                  <a:schemeClr val="lt1"/>
                </a:solidFill>
              </a:rPr>
              <a:t>Proposed system</a:t>
            </a:r>
            <a:endParaRPr>
              <a:solidFill>
                <a:schemeClr val="lt1"/>
              </a:solidFill>
            </a:endParaRPr>
          </a:p>
        </p:txBody>
      </p:sp>
      <p:sp>
        <p:nvSpPr>
          <p:cNvPr id="188" name="Google Shape;188;p24"/>
          <p:cNvSpPr txBox="1"/>
          <p:nvPr/>
        </p:nvSpPr>
        <p:spPr>
          <a:xfrm>
            <a:off x="393475" y="776425"/>
            <a:ext cx="8068800" cy="439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b="1" lang="en-US" sz="1700"/>
              <a:t>M</a:t>
            </a:r>
            <a:r>
              <a:rPr b="1" lang="en-US" sz="1700"/>
              <a:t>ethodology</a:t>
            </a:r>
            <a:endParaRPr b="1" sz="1700"/>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Two different machine learning algorithms will be applied to predict chronic diseases based on individual health data. </a:t>
            </a:r>
            <a:endParaRPr/>
          </a:p>
          <a:p>
            <a:pPr indent="-317500" lvl="0" marL="457200" rtl="0" algn="l">
              <a:spcBef>
                <a:spcPts val="0"/>
              </a:spcBef>
              <a:spcAft>
                <a:spcPts val="0"/>
              </a:spcAft>
              <a:buSzPts val="1400"/>
              <a:buAutoNum type="arabicPeriod"/>
            </a:pPr>
            <a:r>
              <a:rPr lang="en-US"/>
              <a:t> </a:t>
            </a:r>
            <a:r>
              <a:rPr b="1" lang="en-US"/>
              <a:t>Random Forest</a:t>
            </a:r>
            <a:r>
              <a:rPr lang="en-US"/>
              <a:t> : </a:t>
            </a:r>
            <a:r>
              <a:rPr lang="en-US"/>
              <a:t>Random forest is also a type of sup</a:t>
            </a:r>
            <a:r>
              <a:rPr lang="en-US"/>
              <a:t>ervised learning. It can be used both for classification and regression. It is also the most flexible and user friendly algorithm. A forest is made up of trees. It is said that the more trees it has, the more robust a forest is. Random forests create decision trees on randomly selected data samples, obtain predictions from each tree, and select the best solution by voting</a:t>
            </a:r>
            <a:endParaRPr/>
          </a:p>
          <a:p>
            <a:pPr indent="-317500" lvl="0" marL="457200" rtl="0" algn="l">
              <a:lnSpc>
                <a:spcPct val="115000"/>
              </a:lnSpc>
              <a:spcBef>
                <a:spcPts val="0"/>
              </a:spcBef>
              <a:spcAft>
                <a:spcPts val="0"/>
              </a:spcAft>
              <a:buSzPts val="1400"/>
              <a:buAutoNum type="arabicPeriod"/>
            </a:pPr>
            <a:r>
              <a:rPr lang="en-US"/>
              <a:t> </a:t>
            </a:r>
            <a:r>
              <a:rPr b="1" lang="en-US"/>
              <a:t>Support Vector Machine</a:t>
            </a:r>
            <a:r>
              <a:rPr lang="en-US"/>
              <a:t> (SVM) is a powerful classification algorithm used in machine learning. It identifies the best boundary, or hyperplane, that separates classes of data. By maximizing the margin between the closest data points of each class, known as support vectors, SVM ensures the most effective separation. When dealing with complex datasets that aren’t linearly separable, SVM employs the kernel trick to project the data into a higher-dimensional space where a clear division is possible. This makes SVM versatile and efficient for various classification problems</a:t>
            </a:r>
            <a:endParaRPr/>
          </a:p>
          <a:p>
            <a:pPr indent="0" lvl="0" marL="0" marR="0" rtl="0" algn="l">
              <a:lnSpc>
                <a:spcPct val="100000"/>
              </a:lnSpc>
              <a:spcBef>
                <a:spcPts val="120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1" type="subTitle"/>
          </p:nvPr>
        </p:nvSpPr>
        <p:spPr>
          <a:xfrm>
            <a:off x="4724000" y="2937140"/>
            <a:ext cx="2093100" cy="48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txBox="1"/>
          <p:nvPr>
            <p:ph idx="2" type="subTitle"/>
          </p:nvPr>
        </p:nvSpPr>
        <p:spPr>
          <a:xfrm>
            <a:off x="165275" y="145700"/>
            <a:ext cx="8655000" cy="47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US"/>
              <a:t>We conducted five experiments with the same data set to predict  disease. The result of all the implemented algorithm are</a:t>
            </a:r>
            <a:endParaRPr b="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95" name="Google Shape;195;p25"/>
          <p:cNvPicPr preferRelativeResize="0"/>
          <p:nvPr/>
        </p:nvPicPr>
        <p:blipFill>
          <a:blip r:embed="rId3">
            <a:alphaModFix/>
          </a:blip>
          <a:stretch>
            <a:fillRect/>
          </a:stretch>
        </p:blipFill>
        <p:spPr>
          <a:xfrm>
            <a:off x="219650" y="1354887"/>
            <a:ext cx="2891550" cy="2685225"/>
          </a:xfrm>
          <a:prstGeom prst="rect">
            <a:avLst/>
          </a:prstGeom>
          <a:noFill/>
          <a:ln>
            <a:noFill/>
          </a:ln>
        </p:spPr>
      </p:pic>
      <p:pic>
        <p:nvPicPr>
          <p:cNvPr id="196" name="Google Shape;196;p25"/>
          <p:cNvPicPr preferRelativeResize="0"/>
          <p:nvPr/>
        </p:nvPicPr>
        <p:blipFill>
          <a:blip r:embed="rId4">
            <a:alphaModFix/>
          </a:blip>
          <a:stretch>
            <a:fillRect/>
          </a:stretch>
        </p:blipFill>
        <p:spPr>
          <a:xfrm>
            <a:off x="3326000" y="1322250"/>
            <a:ext cx="2642400" cy="2685225"/>
          </a:xfrm>
          <a:prstGeom prst="rect">
            <a:avLst/>
          </a:prstGeom>
          <a:noFill/>
          <a:ln>
            <a:noFill/>
          </a:ln>
        </p:spPr>
      </p:pic>
      <p:pic>
        <p:nvPicPr>
          <p:cNvPr id="197" name="Google Shape;197;p25"/>
          <p:cNvPicPr preferRelativeResize="0"/>
          <p:nvPr/>
        </p:nvPicPr>
        <p:blipFill>
          <a:blip r:embed="rId5">
            <a:alphaModFix/>
          </a:blip>
          <a:stretch>
            <a:fillRect/>
          </a:stretch>
        </p:blipFill>
        <p:spPr>
          <a:xfrm>
            <a:off x="6096825" y="1322250"/>
            <a:ext cx="2723450" cy="2685225"/>
          </a:xfrm>
          <a:prstGeom prst="rect">
            <a:avLst/>
          </a:prstGeom>
          <a:noFill/>
          <a:ln>
            <a:noFill/>
          </a:ln>
        </p:spPr>
      </p:pic>
      <p:sp>
        <p:nvSpPr>
          <p:cNvPr id="198" name="Google Shape;198;p25"/>
          <p:cNvSpPr txBox="1"/>
          <p:nvPr/>
        </p:nvSpPr>
        <p:spPr>
          <a:xfrm>
            <a:off x="350150" y="4256175"/>
            <a:ext cx="26424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     </a:t>
            </a:r>
            <a:r>
              <a:rPr b="1" lang="en-US" sz="1800">
                <a:solidFill>
                  <a:schemeClr val="dk1"/>
                </a:solidFill>
              </a:rPr>
              <a:t>Kidney Disease</a:t>
            </a:r>
            <a:endParaRPr b="1" sz="1800">
              <a:solidFill>
                <a:schemeClr val="dk1"/>
              </a:solidFill>
            </a:endParaRPr>
          </a:p>
        </p:txBody>
      </p:sp>
      <p:sp>
        <p:nvSpPr>
          <p:cNvPr id="199" name="Google Shape;199;p25"/>
          <p:cNvSpPr txBox="1"/>
          <p:nvPr/>
        </p:nvSpPr>
        <p:spPr>
          <a:xfrm>
            <a:off x="3416675" y="4273575"/>
            <a:ext cx="25188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        </a:t>
            </a:r>
            <a:r>
              <a:rPr b="1" lang="en-US" sz="1800">
                <a:solidFill>
                  <a:schemeClr val="dk1"/>
                </a:solidFill>
              </a:rPr>
              <a:t>  Diabetes</a:t>
            </a:r>
            <a:endParaRPr b="1" sz="1800">
              <a:solidFill>
                <a:schemeClr val="dk1"/>
              </a:solidFill>
            </a:endParaRPr>
          </a:p>
        </p:txBody>
      </p:sp>
      <p:sp>
        <p:nvSpPr>
          <p:cNvPr id="200" name="Google Shape;200;p25"/>
          <p:cNvSpPr txBox="1"/>
          <p:nvPr/>
        </p:nvSpPr>
        <p:spPr>
          <a:xfrm>
            <a:off x="6265725" y="4299650"/>
            <a:ext cx="25188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Overpass"/>
                <a:ea typeface="Overpass"/>
                <a:cs typeface="Overpass"/>
                <a:sym typeface="Overpass"/>
              </a:rPr>
              <a:t>        </a:t>
            </a:r>
            <a:r>
              <a:rPr b="1" lang="en-US" sz="1800">
                <a:solidFill>
                  <a:schemeClr val="dk1"/>
                </a:solidFill>
                <a:latin typeface="Overpass"/>
                <a:ea typeface="Overpass"/>
                <a:cs typeface="Overpass"/>
                <a:sym typeface="Overpass"/>
              </a:rPr>
              <a:t>Heart Disease</a:t>
            </a:r>
            <a:endParaRPr b="1" sz="1800">
              <a:solidFill>
                <a:schemeClr val="dk1"/>
              </a:solidFill>
              <a:latin typeface="Overpass"/>
              <a:ea typeface="Overpass"/>
              <a:cs typeface="Overpass"/>
              <a:sym typeface="Overpass"/>
            </a:endParaRPr>
          </a:p>
        </p:txBody>
      </p:sp>
      <p:pic>
        <p:nvPicPr>
          <p:cNvPr id="201" name="Google Shape;201;p25"/>
          <p:cNvPicPr preferRelativeResize="0"/>
          <p:nvPr/>
        </p:nvPicPr>
        <p:blipFill>
          <a:blip r:embed="rId6">
            <a:alphaModFix/>
          </a:blip>
          <a:stretch>
            <a:fillRect/>
          </a:stretch>
        </p:blipFill>
        <p:spPr>
          <a:xfrm>
            <a:off x="6096825" y="1322250"/>
            <a:ext cx="2723450" cy="2685225"/>
          </a:xfrm>
          <a:prstGeom prst="rect">
            <a:avLst/>
          </a:prstGeom>
          <a:noFill/>
          <a:ln>
            <a:noFill/>
          </a:ln>
        </p:spPr>
      </p:pic>
      <p:pic>
        <p:nvPicPr>
          <p:cNvPr id="202" name="Google Shape;202;p25"/>
          <p:cNvPicPr preferRelativeResize="0"/>
          <p:nvPr/>
        </p:nvPicPr>
        <p:blipFill>
          <a:blip r:embed="rId7">
            <a:alphaModFix/>
          </a:blip>
          <a:stretch>
            <a:fillRect/>
          </a:stretch>
        </p:blipFill>
        <p:spPr>
          <a:xfrm>
            <a:off x="219650" y="1354875"/>
            <a:ext cx="2891550" cy="2685225"/>
          </a:xfrm>
          <a:prstGeom prst="rect">
            <a:avLst/>
          </a:prstGeom>
          <a:noFill/>
          <a:ln>
            <a:noFill/>
          </a:ln>
        </p:spPr>
      </p:pic>
      <p:pic>
        <p:nvPicPr>
          <p:cNvPr id="203" name="Google Shape;203;p25"/>
          <p:cNvPicPr preferRelativeResize="0"/>
          <p:nvPr/>
        </p:nvPicPr>
        <p:blipFill>
          <a:blip r:embed="rId8">
            <a:alphaModFix/>
          </a:blip>
          <a:stretch>
            <a:fillRect/>
          </a:stretch>
        </p:blipFill>
        <p:spPr>
          <a:xfrm>
            <a:off x="3256225" y="1322253"/>
            <a:ext cx="2695575" cy="2685225"/>
          </a:xfrm>
          <a:prstGeom prst="rect">
            <a:avLst/>
          </a:prstGeom>
          <a:noFill/>
          <a:ln>
            <a:noFill/>
          </a:ln>
        </p:spPr>
      </p:pic>
      <p:cxnSp>
        <p:nvCxnSpPr>
          <p:cNvPr id="204" name="Google Shape;204;p25"/>
          <p:cNvCxnSpPr/>
          <p:nvPr/>
        </p:nvCxnSpPr>
        <p:spPr>
          <a:xfrm>
            <a:off x="343050" y="3123725"/>
            <a:ext cx="2685300" cy="0"/>
          </a:xfrm>
          <a:prstGeom prst="straightConnector1">
            <a:avLst/>
          </a:prstGeom>
          <a:noFill/>
          <a:ln cap="flat" cmpd="sng" w="9525">
            <a:solidFill>
              <a:srgbClr val="00FF00"/>
            </a:solidFill>
            <a:prstDash val="solid"/>
            <a:round/>
            <a:headEnd len="med" w="med" type="none"/>
            <a:tailEnd len="med" w="med" type="none"/>
          </a:ln>
        </p:spPr>
      </p:cxnSp>
      <p:cxnSp>
        <p:nvCxnSpPr>
          <p:cNvPr id="205" name="Google Shape;205;p25"/>
          <p:cNvCxnSpPr/>
          <p:nvPr/>
        </p:nvCxnSpPr>
        <p:spPr>
          <a:xfrm>
            <a:off x="3021825" y="3123725"/>
            <a:ext cx="0" cy="363300"/>
          </a:xfrm>
          <a:prstGeom prst="straightConnector1">
            <a:avLst/>
          </a:prstGeom>
          <a:noFill/>
          <a:ln cap="flat" cmpd="sng" w="9525">
            <a:solidFill>
              <a:srgbClr val="00FF00"/>
            </a:solidFill>
            <a:prstDash val="solid"/>
            <a:round/>
            <a:headEnd len="med" w="med" type="none"/>
            <a:tailEnd len="med" w="med" type="none"/>
          </a:ln>
        </p:spPr>
      </p:cxnSp>
      <p:cxnSp>
        <p:nvCxnSpPr>
          <p:cNvPr id="206" name="Google Shape;206;p25"/>
          <p:cNvCxnSpPr/>
          <p:nvPr/>
        </p:nvCxnSpPr>
        <p:spPr>
          <a:xfrm rot="10800000">
            <a:off x="342925" y="3467375"/>
            <a:ext cx="2672400" cy="6600"/>
          </a:xfrm>
          <a:prstGeom prst="straightConnector1">
            <a:avLst/>
          </a:prstGeom>
          <a:noFill/>
          <a:ln cap="flat" cmpd="sng" w="9525">
            <a:solidFill>
              <a:srgbClr val="00FF00"/>
            </a:solidFill>
            <a:prstDash val="solid"/>
            <a:round/>
            <a:headEnd len="med" w="med" type="none"/>
            <a:tailEnd len="med" w="med" type="none"/>
          </a:ln>
        </p:spPr>
      </p:cxnSp>
      <p:cxnSp>
        <p:nvCxnSpPr>
          <p:cNvPr id="207" name="Google Shape;207;p25"/>
          <p:cNvCxnSpPr/>
          <p:nvPr/>
        </p:nvCxnSpPr>
        <p:spPr>
          <a:xfrm>
            <a:off x="349525" y="3123725"/>
            <a:ext cx="6600" cy="350400"/>
          </a:xfrm>
          <a:prstGeom prst="straightConnector1">
            <a:avLst/>
          </a:prstGeom>
          <a:noFill/>
          <a:ln cap="flat" cmpd="sng" w="9525">
            <a:solidFill>
              <a:srgbClr val="00FF00"/>
            </a:solidFill>
            <a:prstDash val="solid"/>
            <a:round/>
            <a:headEnd len="med" w="med" type="none"/>
            <a:tailEnd len="med" w="med" type="none"/>
          </a:ln>
        </p:spPr>
      </p:cxnSp>
      <p:grpSp>
        <p:nvGrpSpPr>
          <p:cNvPr id="208" name="Google Shape;208;p25"/>
          <p:cNvGrpSpPr/>
          <p:nvPr/>
        </p:nvGrpSpPr>
        <p:grpSpPr>
          <a:xfrm>
            <a:off x="3309507" y="3123733"/>
            <a:ext cx="2589018" cy="311239"/>
            <a:chOff x="3261300" y="3104075"/>
            <a:chExt cx="2685425" cy="363300"/>
          </a:xfrm>
        </p:grpSpPr>
        <p:cxnSp>
          <p:nvCxnSpPr>
            <p:cNvPr id="209" name="Google Shape;209;p25"/>
            <p:cNvCxnSpPr/>
            <p:nvPr/>
          </p:nvCxnSpPr>
          <p:spPr>
            <a:xfrm>
              <a:off x="3261425" y="3104075"/>
              <a:ext cx="2685300" cy="0"/>
            </a:xfrm>
            <a:prstGeom prst="straightConnector1">
              <a:avLst/>
            </a:prstGeom>
            <a:noFill/>
            <a:ln cap="flat" cmpd="sng" w="9525">
              <a:solidFill>
                <a:srgbClr val="00FF00"/>
              </a:solidFill>
              <a:prstDash val="solid"/>
              <a:round/>
              <a:headEnd len="med" w="med" type="none"/>
              <a:tailEnd len="med" w="med" type="none"/>
            </a:ln>
          </p:spPr>
        </p:cxnSp>
        <p:cxnSp>
          <p:nvCxnSpPr>
            <p:cNvPr id="210" name="Google Shape;210;p25"/>
            <p:cNvCxnSpPr/>
            <p:nvPr/>
          </p:nvCxnSpPr>
          <p:spPr>
            <a:xfrm>
              <a:off x="5940200" y="3104075"/>
              <a:ext cx="0" cy="363300"/>
            </a:xfrm>
            <a:prstGeom prst="straightConnector1">
              <a:avLst/>
            </a:prstGeom>
            <a:noFill/>
            <a:ln cap="flat" cmpd="sng" w="9525">
              <a:solidFill>
                <a:srgbClr val="00FF00"/>
              </a:solidFill>
              <a:prstDash val="solid"/>
              <a:round/>
              <a:headEnd len="med" w="med" type="none"/>
              <a:tailEnd len="med" w="med" type="none"/>
            </a:ln>
          </p:spPr>
        </p:cxnSp>
        <p:cxnSp>
          <p:nvCxnSpPr>
            <p:cNvPr id="211" name="Google Shape;211;p25"/>
            <p:cNvCxnSpPr/>
            <p:nvPr/>
          </p:nvCxnSpPr>
          <p:spPr>
            <a:xfrm rot="10800000">
              <a:off x="3261300" y="3447725"/>
              <a:ext cx="2672400" cy="6600"/>
            </a:xfrm>
            <a:prstGeom prst="straightConnector1">
              <a:avLst/>
            </a:prstGeom>
            <a:noFill/>
            <a:ln cap="flat" cmpd="sng" w="9525">
              <a:solidFill>
                <a:srgbClr val="00FF00"/>
              </a:solidFill>
              <a:prstDash val="solid"/>
              <a:round/>
              <a:headEnd len="med" w="med" type="none"/>
              <a:tailEnd len="med" w="med" type="none"/>
            </a:ln>
          </p:spPr>
        </p:cxnSp>
        <p:cxnSp>
          <p:nvCxnSpPr>
            <p:cNvPr id="212" name="Google Shape;212;p25"/>
            <p:cNvCxnSpPr/>
            <p:nvPr/>
          </p:nvCxnSpPr>
          <p:spPr>
            <a:xfrm>
              <a:off x="3267900" y="3104075"/>
              <a:ext cx="6600" cy="350400"/>
            </a:xfrm>
            <a:prstGeom prst="straightConnector1">
              <a:avLst/>
            </a:prstGeom>
            <a:noFill/>
            <a:ln cap="flat" cmpd="sng" w="9525">
              <a:solidFill>
                <a:srgbClr val="00FF00"/>
              </a:solidFill>
              <a:prstDash val="solid"/>
              <a:round/>
              <a:headEnd len="med" w="med" type="none"/>
              <a:tailEnd len="med" w="med" type="none"/>
            </a:ln>
          </p:spPr>
        </p:cxnSp>
      </p:grpSp>
      <p:grpSp>
        <p:nvGrpSpPr>
          <p:cNvPr id="213" name="Google Shape;213;p25"/>
          <p:cNvGrpSpPr/>
          <p:nvPr/>
        </p:nvGrpSpPr>
        <p:grpSpPr>
          <a:xfrm>
            <a:off x="6164072" y="3522497"/>
            <a:ext cx="2589018" cy="413108"/>
            <a:chOff x="3261300" y="3104075"/>
            <a:chExt cx="2685425" cy="363300"/>
          </a:xfrm>
        </p:grpSpPr>
        <p:cxnSp>
          <p:nvCxnSpPr>
            <p:cNvPr id="214" name="Google Shape;214;p25"/>
            <p:cNvCxnSpPr/>
            <p:nvPr/>
          </p:nvCxnSpPr>
          <p:spPr>
            <a:xfrm>
              <a:off x="3261425" y="3104075"/>
              <a:ext cx="2685300" cy="0"/>
            </a:xfrm>
            <a:prstGeom prst="straightConnector1">
              <a:avLst/>
            </a:prstGeom>
            <a:noFill/>
            <a:ln cap="flat" cmpd="sng" w="9525">
              <a:solidFill>
                <a:srgbClr val="00FF00"/>
              </a:solidFill>
              <a:prstDash val="solid"/>
              <a:round/>
              <a:headEnd len="med" w="med" type="none"/>
              <a:tailEnd len="med" w="med" type="none"/>
            </a:ln>
          </p:spPr>
        </p:cxnSp>
        <p:cxnSp>
          <p:nvCxnSpPr>
            <p:cNvPr id="215" name="Google Shape;215;p25"/>
            <p:cNvCxnSpPr/>
            <p:nvPr/>
          </p:nvCxnSpPr>
          <p:spPr>
            <a:xfrm>
              <a:off x="5940200" y="3104075"/>
              <a:ext cx="0" cy="363300"/>
            </a:xfrm>
            <a:prstGeom prst="straightConnector1">
              <a:avLst/>
            </a:prstGeom>
            <a:noFill/>
            <a:ln cap="flat" cmpd="sng" w="9525">
              <a:solidFill>
                <a:srgbClr val="00FF00"/>
              </a:solidFill>
              <a:prstDash val="solid"/>
              <a:round/>
              <a:headEnd len="med" w="med" type="none"/>
              <a:tailEnd len="med" w="med" type="none"/>
            </a:ln>
          </p:spPr>
        </p:cxnSp>
        <p:cxnSp>
          <p:nvCxnSpPr>
            <p:cNvPr id="216" name="Google Shape;216;p25"/>
            <p:cNvCxnSpPr/>
            <p:nvPr/>
          </p:nvCxnSpPr>
          <p:spPr>
            <a:xfrm rot="10800000">
              <a:off x="3261300" y="3447725"/>
              <a:ext cx="2672400" cy="6600"/>
            </a:xfrm>
            <a:prstGeom prst="straightConnector1">
              <a:avLst/>
            </a:prstGeom>
            <a:noFill/>
            <a:ln cap="flat" cmpd="sng" w="9525">
              <a:solidFill>
                <a:srgbClr val="00FF00"/>
              </a:solidFill>
              <a:prstDash val="solid"/>
              <a:round/>
              <a:headEnd len="med" w="med" type="none"/>
              <a:tailEnd len="med" w="med" type="none"/>
            </a:ln>
          </p:spPr>
        </p:cxnSp>
        <p:cxnSp>
          <p:nvCxnSpPr>
            <p:cNvPr id="217" name="Google Shape;217;p25"/>
            <p:cNvCxnSpPr/>
            <p:nvPr/>
          </p:nvCxnSpPr>
          <p:spPr>
            <a:xfrm>
              <a:off x="3267900" y="3104075"/>
              <a:ext cx="6600" cy="350400"/>
            </a:xfrm>
            <a:prstGeom prst="straightConnector1">
              <a:avLst/>
            </a:prstGeom>
            <a:noFill/>
            <a:ln cap="flat" cmpd="sng" w="9525">
              <a:solidFill>
                <a:srgbClr val="00FF00"/>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2" type="subTitle"/>
          </p:nvPr>
        </p:nvSpPr>
        <p:spPr>
          <a:xfrm>
            <a:off x="448025" y="297950"/>
            <a:ext cx="8394900" cy="44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COMPARISON OF IMPLEMENTED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1500">
                <a:latin typeface="Arial"/>
                <a:ea typeface="Arial"/>
                <a:cs typeface="Arial"/>
                <a:sym typeface="Arial"/>
              </a:rPr>
              <a:t>The purpose of our study was to use machine learning algorithms for heart disease in healthcare. So for this we performed experiment by using different algorithms on heart disease patients. Through implementation we can know which classification algorithm is best for predicting heart disease. After the implementation of different algorithms the second step is the comparison between different machine learning algorithms used in these experiments and choose the best one which gives most accuracy. In order to do comparison of these experiments different performance measures are used. </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None/>
            </a:pPr>
            <a:r>
              <a:rPr b="0" lang="en-US" sz="1500">
                <a:latin typeface="Arial"/>
                <a:ea typeface="Arial"/>
                <a:cs typeface="Arial"/>
                <a:sym typeface="Arial"/>
              </a:rPr>
              <a:t>By considering accuracy  of many </a:t>
            </a:r>
            <a:r>
              <a:rPr b="0" lang="en-US" sz="1500">
                <a:latin typeface="Arial"/>
                <a:ea typeface="Arial"/>
                <a:cs typeface="Arial"/>
                <a:sym typeface="Arial"/>
              </a:rPr>
              <a:t>algorithm</a:t>
            </a:r>
            <a:r>
              <a:rPr b="0" lang="en-US" sz="1500">
                <a:latin typeface="Arial"/>
                <a:ea typeface="Arial"/>
                <a:cs typeface="Arial"/>
                <a:sym typeface="Arial"/>
              </a:rPr>
              <a:t> for selected diseases we  finalized</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None/>
            </a:pPr>
            <a:r>
              <a:rPr b="0" lang="en-US" sz="1500">
                <a:latin typeface="Arial"/>
                <a:ea typeface="Arial"/>
                <a:cs typeface="Arial"/>
                <a:sym typeface="Arial"/>
              </a:rPr>
              <a:t> </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None/>
            </a:pPr>
            <a:r>
              <a:rPr b="0" lang="en-US" sz="1500">
                <a:latin typeface="Arial"/>
                <a:ea typeface="Arial"/>
                <a:cs typeface="Arial"/>
                <a:sym typeface="Arial"/>
              </a:rPr>
              <a:t> </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None/>
            </a:pPr>
            <a:r>
              <a:t/>
            </a:r>
            <a:endParaRPr b="0" sz="1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223" name="Google Shape;223;p26"/>
          <p:cNvGraphicFramePr/>
          <p:nvPr/>
        </p:nvGraphicFramePr>
        <p:xfrm>
          <a:off x="511450" y="3124750"/>
          <a:ext cx="3000000" cy="3000000"/>
        </p:xfrm>
        <a:graphic>
          <a:graphicData uri="http://schemas.openxmlformats.org/drawingml/2006/table">
            <a:tbl>
              <a:tblPr>
                <a:noFill/>
                <a:tableStyleId>{5DCA036D-6E8D-4E71-AF19-296FA768340F}</a:tableStyleId>
              </a:tblPr>
              <a:tblGrid>
                <a:gridCol w="3003250"/>
                <a:gridCol w="1822750"/>
                <a:gridCol w="2413000"/>
              </a:tblGrid>
              <a:tr h="387100">
                <a:tc>
                  <a:txBody>
                    <a:bodyPr/>
                    <a:lstStyle/>
                    <a:p>
                      <a:pPr indent="0" lvl="0" marL="0" rtl="0" algn="l">
                        <a:spcBef>
                          <a:spcPts val="0"/>
                        </a:spcBef>
                        <a:spcAft>
                          <a:spcPts val="0"/>
                        </a:spcAft>
                        <a:buNone/>
                      </a:pPr>
                      <a:r>
                        <a:rPr b="1" lang="en-US" sz="1500">
                          <a:solidFill>
                            <a:schemeClr val="dk1"/>
                          </a:solidFill>
                        </a:rPr>
                        <a:t>Algorithm</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500">
                          <a:solidFill>
                            <a:schemeClr val="dk1"/>
                          </a:solidFill>
                        </a:rPr>
                        <a:t>Disease</a:t>
                      </a:r>
                      <a:endParaRPr b="1"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500"/>
                        <a:t>Accuracy (in %)</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7100">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Random Forest Classifier</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Diabetes</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500"/>
                        <a:t>90.7</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8975">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Support Vector Machine</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Heart Disease</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500"/>
                        <a:t>88.8</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6550">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Random Forest Classifier</a:t>
                      </a:r>
                      <a:endParaRPr sz="15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rPr>
                        <a:t>Kidney Disease</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500"/>
                        <a:t>97.5</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7"/>
          <p:cNvPicPr preferRelativeResize="0"/>
          <p:nvPr/>
        </p:nvPicPr>
        <p:blipFill>
          <a:blip r:embed="rId3">
            <a:alphaModFix/>
          </a:blip>
          <a:stretch>
            <a:fillRect/>
          </a:stretch>
        </p:blipFill>
        <p:spPr>
          <a:xfrm>
            <a:off x="1222025" y="746425"/>
            <a:ext cx="6836375" cy="3993075"/>
          </a:xfrm>
          <a:prstGeom prst="rect">
            <a:avLst/>
          </a:prstGeom>
          <a:noFill/>
          <a:ln>
            <a:noFill/>
          </a:ln>
        </p:spPr>
      </p:pic>
      <p:sp>
        <p:nvSpPr>
          <p:cNvPr id="229" name="Google Shape;229;p27"/>
          <p:cNvSpPr txBox="1"/>
          <p:nvPr/>
        </p:nvSpPr>
        <p:spPr>
          <a:xfrm>
            <a:off x="602500" y="399550"/>
            <a:ext cx="373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rPr>
              <a:t>Random Forest Algorithm</a:t>
            </a:r>
            <a:endParaRPr b="1" sz="1500">
              <a:solidFill>
                <a:schemeClr val="dk1"/>
              </a:solidFill>
            </a:endParaRPr>
          </a:p>
        </p:txBody>
      </p:sp>
      <p:sp>
        <p:nvSpPr>
          <p:cNvPr id="230" name="Google Shape;230;p27"/>
          <p:cNvSpPr txBox="1"/>
          <p:nvPr/>
        </p:nvSpPr>
        <p:spPr>
          <a:xfrm>
            <a:off x="1633050" y="1788075"/>
            <a:ext cx="738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Overpass"/>
                <a:ea typeface="Overpass"/>
                <a:cs typeface="Overpass"/>
                <a:sym typeface="Overpass"/>
              </a:rPr>
              <a:t>80%</a:t>
            </a:r>
            <a:endParaRPr sz="1800">
              <a:solidFill>
                <a:schemeClr val="dk1"/>
              </a:solidFill>
              <a:latin typeface="Overpass"/>
              <a:ea typeface="Overpass"/>
              <a:cs typeface="Overpass"/>
              <a:sym typeface="Overpass"/>
            </a:endParaRPr>
          </a:p>
        </p:txBody>
      </p:sp>
      <p:sp>
        <p:nvSpPr>
          <p:cNvPr id="231" name="Google Shape;231;p27"/>
          <p:cNvSpPr txBox="1"/>
          <p:nvPr/>
        </p:nvSpPr>
        <p:spPr>
          <a:xfrm>
            <a:off x="1633050" y="3290400"/>
            <a:ext cx="738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Overpass"/>
                <a:ea typeface="Overpass"/>
                <a:cs typeface="Overpass"/>
                <a:sym typeface="Overpass"/>
              </a:rPr>
              <a:t>2</a:t>
            </a:r>
            <a:r>
              <a:rPr lang="en-US" sz="1800">
                <a:solidFill>
                  <a:schemeClr val="dk1"/>
                </a:solidFill>
                <a:latin typeface="Overpass"/>
                <a:ea typeface="Overpass"/>
                <a:cs typeface="Overpass"/>
                <a:sym typeface="Overpass"/>
              </a:rPr>
              <a:t>0%</a:t>
            </a:r>
            <a:endParaRPr sz="1800">
              <a:solidFill>
                <a:schemeClr val="dk1"/>
              </a:solidFill>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8"/>
          <p:cNvPicPr preferRelativeResize="0"/>
          <p:nvPr/>
        </p:nvPicPr>
        <p:blipFill>
          <a:blip r:embed="rId3">
            <a:alphaModFix/>
          </a:blip>
          <a:stretch>
            <a:fillRect/>
          </a:stretch>
        </p:blipFill>
        <p:spPr>
          <a:xfrm>
            <a:off x="943000" y="827625"/>
            <a:ext cx="7258000" cy="3902150"/>
          </a:xfrm>
          <a:prstGeom prst="rect">
            <a:avLst/>
          </a:prstGeom>
          <a:noFill/>
          <a:ln>
            <a:noFill/>
          </a:ln>
        </p:spPr>
      </p:pic>
      <p:sp>
        <p:nvSpPr>
          <p:cNvPr id="237" name="Google Shape;237;p28"/>
          <p:cNvSpPr txBox="1"/>
          <p:nvPr/>
        </p:nvSpPr>
        <p:spPr>
          <a:xfrm>
            <a:off x="304125" y="192000"/>
            <a:ext cx="42354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Overpass"/>
                <a:ea typeface="Overpass"/>
                <a:cs typeface="Overpass"/>
                <a:sym typeface="Overpass"/>
              </a:rPr>
              <a:t>Support Vector Machine Algorithm</a:t>
            </a:r>
            <a:endParaRPr sz="1800">
              <a:solidFill>
                <a:schemeClr val="dk1"/>
              </a:solidFill>
              <a:latin typeface="Overpass"/>
              <a:ea typeface="Overpass"/>
              <a:cs typeface="Overpass"/>
              <a:sym typeface="Overpas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1" type="subTitle"/>
          </p:nvPr>
        </p:nvSpPr>
        <p:spPr>
          <a:xfrm rot="-142931">
            <a:off x="4724033" y="2937160"/>
            <a:ext cx="2093109" cy="489126"/>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ph idx="2" type="subTitle"/>
          </p:nvPr>
        </p:nvSpPr>
        <p:spPr>
          <a:xfrm>
            <a:off x="2875375" y="732925"/>
            <a:ext cx="4890900" cy="12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Working</a:t>
            </a:r>
            <a:endParaRPr sz="2400">
              <a:latin typeface="Arial"/>
              <a:ea typeface="Arial"/>
              <a:cs typeface="Arial"/>
              <a:sym typeface="Arial"/>
            </a:endParaRPr>
          </a:p>
        </p:txBody>
      </p:sp>
      <p:pic>
        <p:nvPicPr>
          <p:cNvPr id="244" name="Google Shape;244;p29"/>
          <p:cNvPicPr preferRelativeResize="0"/>
          <p:nvPr/>
        </p:nvPicPr>
        <p:blipFill>
          <a:blip r:embed="rId3">
            <a:alphaModFix/>
          </a:blip>
          <a:stretch>
            <a:fillRect/>
          </a:stretch>
        </p:blipFill>
        <p:spPr>
          <a:xfrm>
            <a:off x="308300" y="1837925"/>
            <a:ext cx="8527401" cy="238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idx="2" type="subTitle"/>
          </p:nvPr>
        </p:nvSpPr>
        <p:spPr>
          <a:xfrm>
            <a:off x="328400" y="254450"/>
            <a:ext cx="3957600" cy="11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UML Diagram</a:t>
            </a:r>
            <a:endParaRPr/>
          </a:p>
        </p:txBody>
      </p:sp>
      <p:pic>
        <p:nvPicPr>
          <p:cNvPr id="250" name="Google Shape;250;p30"/>
          <p:cNvPicPr preferRelativeResize="0"/>
          <p:nvPr/>
        </p:nvPicPr>
        <p:blipFill>
          <a:blip r:embed="rId3">
            <a:alphaModFix/>
          </a:blip>
          <a:stretch>
            <a:fillRect/>
          </a:stretch>
        </p:blipFill>
        <p:spPr>
          <a:xfrm>
            <a:off x="152400" y="950975"/>
            <a:ext cx="8839200" cy="356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cxnSp>
        <p:nvCxnSpPr>
          <p:cNvPr id="255" name="Google Shape;255;p31"/>
          <p:cNvCxnSpPr/>
          <p:nvPr/>
        </p:nvCxnSpPr>
        <p:spPr>
          <a:xfrm rot="10800000">
            <a:off x="9039625" y="2574175"/>
            <a:ext cx="0" cy="2472000"/>
          </a:xfrm>
          <a:prstGeom prst="straightConnector1">
            <a:avLst/>
          </a:prstGeom>
          <a:noFill/>
          <a:ln cap="flat" cmpd="sng" w="19050">
            <a:solidFill>
              <a:schemeClr val="lt1"/>
            </a:solidFill>
            <a:prstDash val="solid"/>
            <a:round/>
            <a:headEnd len="sm" w="sm" type="none"/>
            <a:tailEnd len="sm" w="sm" type="none"/>
          </a:ln>
        </p:spPr>
      </p:cxnSp>
      <p:cxnSp>
        <p:nvCxnSpPr>
          <p:cNvPr id="256" name="Google Shape;256;p31"/>
          <p:cNvCxnSpPr/>
          <p:nvPr/>
        </p:nvCxnSpPr>
        <p:spPr>
          <a:xfrm rot="10800000">
            <a:off x="108900" y="5036375"/>
            <a:ext cx="8936100" cy="0"/>
          </a:xfrm>
          <a:prstGeom prst="straightConnector1">
            <a:avLst/>
          </a:prstGeom>
          <a:noFill/>
          <a:ln cap="flat" cmpd="sng" w="19050">
            <a:solidFill>
              <a:schemeClr val="lt1"/>
            </a:solidFill>
            <a:prstDash val="solid"/>
            <a:round/>
            <a:headEnd len="sm" w="sm" type="none"/>
            <a:tailEnd len="sm" w="sm" type="none"/>
          </a:ln>
        </p:spPr>
      </p:cxnSp>
      <p:cxnSp>
        <p:nvCxnSpPr>
          <p:cNvPr id="257" name="Google Shape;257;p31"/>
          <p:cNvCxnSpPr/>
          <p:nvPr/>
        </p:nvCxnSpPr>
        <p:spPr>
          <a:xfrm rot="10800000">
            <a:off x="107275" y="2574375"/>
            <a:ext cx="0" cy="2470500"/>
          </a:xfrm>
          <a:prstGeom prst="straightConnector1">
            <a:avLst/>
          </a:prstGeom>
          <a:noFill/>
          <a:ln cap="flat" cmpd="sng" w="19050">
            <a:solidFill>
              <a:schemeClr val="lt1"/>
            </a:solidFill>
            <a:prstDash val="solid"/>
            <a:round/>
            <a:headEnd len="sm" w="sm" type="none"/>
            <a:tailEnd len="sm" w="sm" type="none"/>
          </a:ln>
        </p:spPr>
      </p:cxnSp>
      <p:sp>
        <p:nvSpPr>
          <p:cNvPr id="258" name="Google Shape;258;p31"/>
          <p:cNvSpPr txBox="1"/>
          <p:nvPr>
            <p:ph type="title"/>
          </p:nvPr>
        </p:nvSpPr>
        <p:spPr>
          <a:xfrm>
            <a:off x="105650" y="804231"/>
            <a:ext cx="416155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2800">
                <a:latin typeface="Arial"/>
                <a:ea typeface="Arial"/>
                <a:cs typeface="Arial"/>
                <a:sym typeface="Arial"/>
              </a:rPr>
              <a:t>Hardware &amp; Software Requirements</a:t>
            </a:r>
            <a:endParaRPr sz="2800">
              <a:latin typeface="Arial"/>
              <a:ea typeface="Arial"/>
              <a:cs typeface="Arial"/>
              <a:sym typeface="Arial"/>
            </a:endParaRPr>
          </a:p>
        </p:txBody>
      </p:sp>
      <p:sp>
        <p:nvSpPr>
          <p:cNvPr id="259" name="Google Shape;259;p31"/>
          <p:cNvSpPr txBox="1"/>
          <p:nvPr/>
        </p:nvSpPr>
        <p:spPr>
          <a:xfrm>
            <a:off x="4690779" y="424600"/>
            <a:ext cx="4227000" cy="301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Hardware Requirements:</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CPU: </a:t>
            </a:r>
            <a:r>
              <a:rPr i="0" lang="en-US" sz="1400" u="none" cap="none" strike="noStrike">
                <a:solidFill>
                  <a:srgbClr val="000000"/>
                </a:solidFill>
              </a:rPr>
              <a:t>Intel </a:t>
            </a:r>
            <a:r>
              <a:rPr b="1" i="0" lang="en-US" sz="1400" u="none" cap="none" strike="noStrike">
                <a:solidFill>
                  <a:srgbClr val="000000"/>
                </a:solidFill>
              </a:rPr>
              <a:t>Core i</a:t>
            </a:r>
            <a:r>
              <a:rPr b="1" lang="en-US"/>
              <a:t>3</a:t>
            </a:r>
            <a:r>
              <a:rPr i="0" lang="en-US" sz="1400" u="none" cap="none" strike="noStrike">
                <a:solidFill>
                  <a:srgbClr val="000000"/>
                </a:solidFill>
              </a:rPr>
              <a:t> or higher recommended.</a:t>
            </a:r>
            <a:endParaRPr i="0" sz="1400" u="none" cap="none" strike="noStrike">
              <a:solidFill>
                <a:srgbClr val="000000"/>
              </a:solidFill>
            </a:endParaRPr>
          </a:p>
          <a:p>
            <a:pPr indent="0" lvl="0" marL="0" marR="0" rtl="0" algn="l">
              <a:lnSpc>
                <a:spcPct val="100000"/>
              </a:lnSpc>
              <a:spcBef>
                <a:spcPts val="0"/>
              </a:spcBef>
              <a:spcAft>
                <a:spcPts val="0"/>
              </a:spcAft>
              <a:buNone/>
            </a:pPr>
            <a:r>
              <a:rPr b="1" i="0" lang="en-US" sz="1400" u="none" cap="none" strike="noStrike">
                <a:solidFill>
                  <a:srgbClr val="000000"/>
                </a:solidFill>
              </a:rPr>
              <a:t>GPU:</a:t>
            </a:r>
            <a:r>
              <a:rPr i="0" lang="en-US" sz="1400" u="none" cap="none" strike="noStrike">
                <a:solidFill>
                  <a:srgbClr val="000000"/>
                </a:solidFill>
              </a:rPr>
              <a:t> </a:t>
            </a:r>
            <a:r>
              <a:rPr lang="en-US"/>
              <a:t>Integrated</a:t>
            </a:r>
            <a:r>
              <a:rPr lang="en-US"/>
              <a:t> GPU</a:t>
            </a:r>
            <a:endParaRPr i="0" sz="1400" u="none" cap="none" strike="noStrike">
              <a:solidFill>
                <a:srgbClr val="000000"/>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RAM: </a:t>
            </a:r>
            <a:r>
              <a:rPr i="0" lang="en-US" sz="1400" u="none" cap="none" strike="noStrike">
                <a:solidFill>
                  <a:srgbClr val="000000"/>
                </a:solidFill>
              </a:rPr>
              <a:t>At least </a:t>
            </a:r>
            <a:r>
              <a:rPr b="1" lang="en-US"/>
              <a:t>8</a:t>
            </a:r>
            <a:r>
              <a:rPr b="1" i="0" lang="en-US" sz="1400" u="none" cap="none" strike="noStrike">
                <a:solidFill>
                  <a:srgbClr val="000000"/>
                </a:solidFill>
              </a:rPr>
              <a:t>GB</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Software Requirements:</a:t>
            </a:r>
            <a:endParaRPr/>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en-US"/>
              <a:t>OS: </a:t>
            </a:r>
            <a:r>
              <a:rPr lang="en-US"/>
              <a:t>Windows 11</a:t>
            </a:r>
            <a:endParaRPr/>
          </a:p>
          <a:p>
            <a:pPr indent="0" lvl="0" marL="0" marR="0" rtl="0" algn="l">
              <a:lnSpc>
                <a:spcPct val="100000"/>
              </a:lnSpc>
              <a:spcBef>
                <a:spcPts val="0"/>
              </a:spcBef>
              <a:spcAft>
                <a:spcPts val="0"/>
              </a:spcAft>
              <a:buNone/>
            </a:pPr>
            <a:r>
              <a:rPr b="1" lang="en-US"/>
              <a:t>Python IDE</a:t>
            </a:r>
            <a:r>
              <a:rPr b="1" i="0" lang="en-US" sz="1400" u="none" cap="none" strike="noStrike">
                <a:solidFill>
                  <a:srgbClr val="000000"/>
                </a:solidFill>
                <a:latin typeface="Arial"/>
                <a:ea typeface="Arial"/>
                <a:cs typeface="Arial"/>
                <a:sym typeface="Arial"/>
              </a:rPr>
              <a:t>: </a:t>
            </a:r>
            <a:r>
              <a:rPr i="0" lang="en-US" sz="1400" u="none" cap="none" strike="noStrike">
                <a:solidFill>
                  <a:srgbClr val="000000"/>
                </a:solidFill>
              </a:rPr>
              <a:t>Choose from PyCharm, Jupyter Notebook, Spyder, or Visual Studio Code.</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Machine Learning Libraries:</a:t>
            </a:r>
            <a:r>
              <a:rPr i="0" lang="en-US" sz="1400" u="none" cap="none" strike="noStrike">
                <a:solidFill>
                  <a:srgbClr val="000000"/>
                </a:solidFill>
              </a:rPr>
              <a:t> NumPy, pandas, scikit-learn, TensorFlow</a:t>
            </a:r>
            <a:r>
              <a:rPr lang="en-US"/>
              <a:t>, </a:t>
            </a:r>
            <a:r>
              <a:rPr i="0" lang="en-US" sz="1400" u="none" cap="none" strike="noStrike">
                <a:solidFill>
                  <a:srgbClr val="000000"/>
                </a:solidFill>
              </a:rPr>
              <a:t>Keras, Matplotlib.</a:t>
            </a:r>
            <a:endParaRPr/>
          </a:p>
        </p:txBody>
      </p:sp>
      <p:sp>
        <p:nvSpPr>
          <p:cNvPr id="260" name="Google Shape;260;p31"/>
          <p:cNvSpPr/>
          <p:nvPr/>
        </p:nvSpPr>
        <p:spPr>
          <a:xfrm>
            <a:off x="105650" y="4817532"/>
            <a:ext cx="9097617" cy="218841"/>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31"/>
          <p:cNvSpPr/>
          <p:nvPr/>
        </p:nvSpPr>
        <p:spPr>
          <a:xfrm>
            <a:off x="-229753" y="501950"/>
            <a:ext cx="132201" cy="128897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2" name="Google Shape;262;p31"/>
          <p:cNvPicPr preferRelativeResize="0"/>
          <p:nvPr/>
        </p:nvPicPr>
        <p:blipFill rotWithShape="1">
          <a:blip r:embed="rId3">
            <a:alphaModFix/>
          </a:blip>
          <a:srcRect b="0" l="0" r="0" t="0"/>
          <a:stretch/>
        </p:blipFill>
        <p:spPr>
          <a:xfrm>
            <a:off x="572103" y="2221367"/>
            <a:ext cx="2750031" cy="23589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26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491369" y="330992"/>
            <a:ext cx="7704000" cy="7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2400">
                <a:latin typeface="Arial"/>
                <a:ea typeface="Arial"/>
                <a:cs typeface="Arial"/>
                <a:sym typeface="Arial"/>
              </a:rPr>
              <a:t>Outline</a:t>
            </a:r>
            <a:br>
              <a:rPr lang="en-US" sz="2400">
                <a:latin typeface="Impact"/>
                <a:ea typeface="Impact"/>
                <a:cs typeface="Impact"/>
                <a:sym typeface="Impact"/>
              </a:rPr>
            </a:br>
            <a:br>
              <a:rPr lang="en-US" sz="2400">
                <a:latin typeface="Impact"/>
                <a:ea typeface="Impact"/>
                <a:cs typeface="Impact"/>
                <a:sym typeface="Impact"/>
              </a:rPr>
            </a:br>
            <a:br>
              <a:rPr lang="en-US" sz="2000">
                <a:latin typeface="Arial"/>
                <a:ea typeface="Arial"/>
                <a:cs typeface="Arial"/>
                <a:sym typeface="Arial"/>
              </a:rPr>
            </a:br>
            <a:br>
              <a:rPr lang="en-US" sz="2400">
                <a:latin typeface="Impact"/>
                <a:ea typeface="Impact"/>
                <a:cs typeface="Impact"/>
                <a:sym typeface="Impact"/>
              </a:rPr>
            </a:br>
            <a:br>
              <a:rPr lang="en-US" sz="2400">
                <a:latin typeface="Impact"/>
                <a:ea typeface="Impact"/>
                <a:cs typeface="Impact"/>
                <a:sym typeface="Impact"/>
              </a:rPr>
            </a:br>
            <a:br>
              <a:rPr lang="en-US" sz="2400">
                <a:latin typeface="Impact"/>
                <a:ea typeface="Impact"/>
                <a:cs typeface="Impact"/>
                <a:sym typeface="Impact"/>
              </a:rPr>
            </a:br>
            <a:br>
              <a:rPr lang="en-US" sz="2400">
                <a:latin typeface="Impact"/>
                <a:ea typeface="Impact"/>
                <a:cs typeface="Impact"/>
                <a:sym typeface="Impact"/>
              </a:rPr>
            </a:br>
            <a:br>
              <a:rPr lang="en-US" sz="2400">
                <a:latin typeface="Impact"/>
                <a:ea typeface="Impact"/>
                <a:cs typeface="Impact"/>
                <a:sym typeface="Impact"/>
              </a:rPr>
            </a:br>
            <a:br>
              <a:rPr lang="en-US" sz="2400">
                <a:latin typeface="Impact"/>
                <a:ea typeface="Impact"/>
                <a:cs typeface="Impact"/>
                <a:sym typeface="Impact"/>
              </a:rPr>
            </a:br>
            <a:endParaRPr sz="2400">
              <a:latin typeface="Impact"/>
              <a:ea typeface="Impact"/>
              <a:cs typeface="Impact"/>
              <a:sym typeface="Impact"/>
            </a:endParaRPr>
          </a:p>
        </p:txBody>
      </p:sp>
      <p:pic>
        <p:nvPicPr>
          <p:cNvPr id="97" name="Google Shape;97;p14"/>
          <p:cNvPicPr preferRelativeResize="0"/>
          <p:nvPr/>
        </p:nvPicPr>
        <p:blipFill>
          <a:blip r:embed="rId3">
            <a:alphaModFix/>
          </a:blip>
          <a:stretch>
            <a:fillRect/>
          </a:stretch>
        </p:blipFill>
        <p:spPr>
          <a:xfrm>
            <a:off x="3361999" y="101424"/>
            <a:ext cx="5664351" cy="4935025"/>
          </a:xfrm>
          <a:prstGeom prst="rect">
            <a:avLst/>
          </a:prstGeom>
          <a:noFill/>
          <a:ln>
            <a:noFill/>
          </a:ln>
        </p:spPr>
      </p:pic>
      <p:sp>
        <p:nvSpPr>
          <p:cNvPr id="98" name="Google Shape;98;p14"/>
          <p:cNvSpPr txBox="1"/>
          <p:nvPr/>
        </p:nvSpPr>
        <p:spPr>
          <a:xfrm>
            <a:off x="401825" y="808838"/>
            <a:ext cx="33084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Abstract</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Introduction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Literature Survey</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Problem Statements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Objectives</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Timeline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Proposed System</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Methodology</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Flowchart</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UML diagram</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Result</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Conclusion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Reference</a:t>
            </a:r>
            <a:endParaRPr sz="1800">
              <a:solidFill>
                <a:schemeClr val="dk1"/>
              </a:solidFill>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300">
                <a:latin typeface="Arial"/>
                <a:ea typeface="Arial"/>
                <a:cs typeface="Arial"/>
                <a:sym typeface="Arial"/>
              </a:rPr>
              <a:t>Code</a:t>
            </a:r>
            <a:endParaRPr sz="2300">
              <a:latin typeface="Arial"/>
              <a:ea typeface="Arial"/>
              <a:cs typeface="Arial"/>
              <a:sym typeface="Arial"/>
            </a:endParaRPr>
          </a:p>
        </p:txBody>
      </p:sp>
      <p:sp>
        <p:nvSpPr>
          <p:cNvPr id="268" name="Google Shape;268;p32"/>
          <p:cNvSpPr txBox="1"/>
          <p:nvPr/>
        </p:nvSpPr>
        <p:spPr>
          <a:xfrm>
            <a:off x="643750" y="624100"/>
            <a:ext cx="8351400" cy="42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pandas as pd</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numpy as np</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matplotlib.pyplot as plt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 %matplotlib inline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sklearn.model_selection import train_test_split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sklearn.ensemble import RandomForestClassifier</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sklearn.linear_model import LogisticRegression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sklearn.metrics import accuracy_score, classification_report, confusion_matrix, mean_squared_error</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sklearn.neighbors import KNeighborsClassifier</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sklearn.tree import DecisionTreeClassifier</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mlxtend.plotting import plot_confusion_matrix</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from sklearn import tree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math</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warnings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matplotlib.pyplot as plt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seaborn as sns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import numpy as np</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warnings.filterwarnings('ignore')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diabetes = pd.read_csv("/content/Diabetes.csv")</a:t>
            </a:r>
            <a:endParaRPr sz="1100">
              <a:solidFill>
                <a:schemeClr val="dk1"/>
              </a:solidFill>
            </a:endParaRPr>
          </a:p>
          <a:p>
            <a:pPr indent="0" lvl="0" marL="0" rtl="0" algn="l">
              <a:spcBef>
                <a:spcPts val="0"/>
              </a:spcBef>
              <a:spcAft>
                <a:spcPts val="0"/>
              </a:spcAft>
              <a:buNone/>
            </a:pPr>
            <a:r>
              <a:t/>
            </a:r>
            <a:endParaRPr sz="1800">
              <a:solidFill>
                <a:schemeClr val="dk1"/>
              </a:solidFill>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nvSpPr>
        <p:spPr>
          <a:xfrm>
            <a:off x="357800" y="223300"/>
            <a:ext cx="7926300" cy="4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rPr>
              <a:t>diabetes = pd.read_csv("/content/Diabetes.csv")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print(diabetes.columns)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#for first 5 rows</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diabetes.head()</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#for last 5 rows</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diabetes.tail()</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#no of rows and columns</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diabetes.shape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#getting info about data</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diabetes.info()</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diabetes.isnull().sum()</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#statistical measures about the data</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diabetes.describe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x=d</a:t>
            </a:r>
            <a:r>
              <a:rPr lang="en-US" sz="1100">
                <a:solidFill>
                  <a:schemeClr val="dk1"/>
                </a:solidFill>
              </a:rPr>
              <a:t>iabetes.drop(columns='Diabetes_012',</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4"/>
          <p:cNvPicPr preferRelativeResize="0"/>
          <p:nvPr/>
        </p:nvPicPr>
        <p:blipFill>
          <a:blip r:embed="rId3">
            <a:alphaModFix/>
          </a:blip>
          <a:stretch>
            <a:fillRect/>
          </a:stretch>
        </p:blipFill>
        <p:spPr>
          <a:xfrm>
            <a:off x="533338" y="724050"/>
            <a:ext cx="8077324" cy="4031576"/>
          </a:xfrm>
          <a:prstGeom prst="rect">
            <a:avLst/>
          </a:prstGeom>
          <a:noFill/>
          <a:ln>
            <a:noFill/>
          </a:ln>
        </p:spPr>
      </p:pic>
      <p:sp>
        <p:nvSpPr>
          <p:cNvPr id="279" name="Google Shape;279;p34"/>
          <p:cNvSpPr txBox="1"/>
          <p:nvPr/>
        </p:nvSpPr>
        <p:spPr>
          <a:xfrm>
            <a:off x="660875" y="217950"/>
            <a:ext cx="2529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Overpass"/>
                <a:ea typeface="Overpass"/>
                <a:cs typeface="Overpass"/>
                <a:sym typeface="Overpass"/>
              </a:rPr>
              <a:t>Result</a:t>
            </a:r>
            <a:endParaRPr b="1" sz="1800">
              <a:solidFill>
                <a:schemeClr val="dk1"/>
              </a:solidFill>
              <a:latin typeface="Overpass"/>
              <a:ea typeface="Overpass"/>
              <a:cs typeface="Overpass"/>
              <a:sym typeface="Overpas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3">
            <a:alphaModFix/>
          </a:blip>
          <a:stretch>
            <a:fillRect/>
          </a:stretch>
        </p:blipFill>
        <p:spPr>
          <a:xfrm>
            <a:off x="362825" y="452025"/>
            <a:ext cx="8263300" cy="423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6"/>
          <p:cNvPicPr preferRelativeResize="0"/>
          <p:nvPr/>
        </p:nvPicPr>
        <p:blipFill>
          <a:blip r:embed="rId3">
            <a:alphaModFix/>
          </a:blip>
          <a:stretch>
            <a:fillRect/>
          </a:stretch>
        </p:blipFill>
        <p:spPr>
          <a:xfrm>
            <a:off x="278175" y="625875"/>
            <a:ext cx="8646024" cy="4187575"/>
          </a:xfrm>
          <a:prstGeom prst="rect">
            <a:avLst/>
          </a:prstGeom>
          <a:noFill/>
          <a:ln>
            <a:noFill/>
          </a:ln>
        </p:spPr>
      </p:pic>
      <p:sp>
        <p:nvSpPr>
          <p:cNvPr id="290" name="Google Shape;290;p36"/>
          <p:cNvSpPr txBox="1"/>
          <p:nvPr/>
        </p:nvSpPr>
        <p:spPr>
          <a:xfrm>
            <a:off x="602500" y="295775"/>
            <a:ext cx="21210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Overpass"/>
                <a:ea typeface="Overpass"/>
                <a:cs typeface="Overpass"/>
                <a:sym typeface="Overpass"/>
              </a:rPr>
              <a:t>Kidney Disease</a:t>
            </a:r>
            <a:endParaRPr b="1" sz="1800">
              <a:solidFill>
                <a:schemeClr val="dk1"/>
              </a:solidFill>
              <a:latin typeface="Overpass"/>
              <a:ea typeface="Overpass"/>
              <a:cs typeface="Overpass"/>
              <a:sym typeface="Overpas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7"/>
          <p:cNvPicPr preferRelativeResize="0"/>
          <p:nvPr/>
        </p:nvPicPr>
        <p:blipFill>
          <a:blip r:embed="rId3">
            <a:alphaModFix/>
          </a:blip>
          <a:stretch>
            <a:fillRect/>
          </a:stretch>
        </p:blipFill>
        <p:spPr>
          <a:xfrm>
            <a:off x="330075" y="412525"/>
            <a:ext cx="8490352" cy="437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8"/>
          <p:cNvPicPr preferRelativeResize="0"/>
          <p:nvPr/>
        </p:nvPicPr>
        <p:blipFill>
          <a:blip r:embed="rId3">
            <a:alphaModFix/>
          </a:blip>
          <a:stretch>
            <a:fillRect/>
          </a:stretch>
        </p:blipFill>
        <p:spPr>
          <a:xfrm>
            <a:off x="349525" y="555225"/>
            <a:ext cx="8386576" cy="4254900"/>
          </a:xfrm>
          <a:prstGeom prst="rect">
            <a:avLst/>
          </a:prstGeom>
          <a:noFill/>
          <a:ln>
            <a:noFill/>
          </a:ln>
        </p:spPr>
      </p:pic>
      <p:sp>
        <p:nvSpPr>
          <p:cNvPr id="301" name="Google Shape;301;p38"/>
          <p:cNvSpPr txBox="1"/>
          <p:nvPr/>
        </p:nvSpPr>
        <p:spPr>
          <a:xfrm>
            <a:off x="453300" y="179025"/>
            <a:ext cx="20757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Overpass"/>
                <a:ea typeface="Overpass"/>
                <a:cs typeface="Overpass"/>
                <a:sym typeface="Overpass"/>
              </a:rPr>
              <a:t>Diabetes</a:t>
            </a:r>
            <a:endParaRPr b="1" sz="1700">
              <a:solidFill>
                <a:schemeClr val="dk1"/>
              </a:solidFill>
              <a:latin typeface="Overpass"/>
              <a:ea typeface="Overpass"/>
              <a:cs typeface="Overpass"/>
              <a:sym typeface="Overpas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9"/>
          <p:cNvPicPr preferRelativeResize="0"/>
          <p:nvPr/>
        </p:nvPicPr>
        <p:blipFill>
          <a:blip r:embed="rId3">
            <a:alphaModFix/>
          </a:blip>
          <a:stretch>
            <a:fillRect/>
          </a:stretch>
        </p:blipFill>
        <p:spPr>
          <a:xfrm>
            <a:off x="310625" y="658325"/>
            <a:ext cx="8629100" cy="4154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nvSpPr>
        <p:spPr>
          <a:xfrm>
            <a:off x="362500" y="198475"/>
            <a:ext cx="27630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Overpass"/>
                <a:ea typeface="Overpass"/>
                <a:cs typeface="Overpass"/>
                <a:sym typeface="Overpass"/>
              </a:rPr>
              <a:t>Testing Kidney Disease</a:t>
            </a:r>
            <a:endParaRPr b="1" sz="1800">
              <a:solidFill>
                <a:schemeClr val="dk1"/>
              </a:solidFill>
              <a:latin typeface="Overpass"/>
              <a:ea typeface="Overpass"/>
              <a:cs typeface="Overpass"/>
              <a:sym typeface="Overpass"/>
            </a:endParaRPr>
          </a:p>
        </p:txBody>
      </p:sp>
      <p:pic>
        <p:nvPicPr>
          <p:cNvPr id="312" name="Google Shape;312;p40"/>
          <p:cNvPicPr preferRelativeResize="0"/>
          <p:nvPr/>
        </p:nvPicPr>
        <p:blipFill rotWithShape="1">
          <a:blip r:embed="rId3">
            <a:alphaModFix/>
          </a:blip>
          <a:srcRect b="0" l="0" r="0" t="0"/>
          <a:stretch/>
        </p:blipFill>
        <p:spPr>
          <a:xfrm>
            <a:off x="789325" y="1190850"/>
            <a:ext cx="7207349" cy="3489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1"/>
          <p:cNvPicPr preferRelativeResize="0"/>
          <p:nvPr/>
        </p:nvPicPr>
        <p:blipFill rotWithShape="1">
          <a:blip r:embed="rId3">
            <a:alphaModFix/>
          </a:blip>
          <a:srcRect b="0" l="0" r="43100" t="0"/>
          <a:stretch/>
        </p:blipFill>
        <p:spPr>
          <a:xfrm>
            <a:off x="3462850" y="127125"/>
            <a:ext cx="5422401" cy="2300100"/>
          </a:xfrm>
          <a:prstGeom prst="rect">
            <a:avLst/>
          </a:prstGeom>
          <a:noFill/>
          <a:ln>
            <a:noFill/>
          </a:ln>
        </p:spPr>
      </p:pic>
      <p:pic>
        <p:nvPicPr>
          <p:cNvPr id="318" name="Google Shape;318;p41"/>
          <p:cNvPicPr preferRelativeResize="0"/>
          <p:nvPr/>
        </p:nvPicPr>
        <p:blipFill>
          <a:blip r:embed="rId4">
            <a:alphaModFix/>
          </a:blip>
          <a:stretch>
            <a:fillRect/>
          </a:stretch>
        </p:blipFill>
        <p:spPr>
          <a:xfrm>
            <a:off x="437800" y="2482300"/>
            <a:ext cx="5488274" cy="2385550"/>
          </a:xfrm>
          <a:prstGeom prst="rect">
            <a:avLst/>
          </a:prstGeom>
          <a:noFill/>
          <a:ln>
            <a:noFill/>
          </a:ln>
        </p:spPr>
      </p:pic>
      <p:sp>
        <p:nvSpPr>
          <p:cNvPr id="319" name="Google Shape;319;p41"/>
          <p:cNvSpPr txBox="1"/>
          <p:nvPr/>
        </p:nvSpPr>
        <p:spPr>
          <a:xfrm>
            <a:off x="576550" y="503325"/>
            <a:ext cx="235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Overpass"/>
                <a:ea typeface="Overpass"/>
                <a:cs typeface="Overpass"/>
                <a:sym typeface="Overpass"/>
              </a:rPr>
              <a:t>Testing of Diabetes</a:t>
            </a:r>
            <a:endParaRPr b="1" sz="1800">
              <a:solidFill>
                <a:schemeClr val="dk1"/>
              </a:solidFill>
              <a:latin typeface="Overpass"/>
              <a:ea typeface="Overpass"/>
              <a:cs typeface="Overpass"/>
              <a:sym typeface="Overpass"/>
            </a:endParaRPr>
          </a:p>
        </p:txBody>
      </p:sp>
      <p:sp>
        <p:nvSpPr>
          <p:cNvPr id="320" name="Google Shape;320;p41"/>
          <p:cNvSpPr txBox="1"/>
          <p:nvPr/>
        </p:nvSpPr>
        <p:spPr>
          <a:xfrm>
            <a:off x="6167575" y="2935625"/>
            <a:ext cx="25296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Overpass"/>
                <a:ea typeface="Overpass"/>
                <a:cs typeface="Overpass"/>
                <a:sym typeface="Overpass"/>
              </a:rPr>
              <a:t>Testing of Heart Disease</a:t>
            </a:r>
            <a:endParaRPr sz="1800">
              <a:solidFill>
                <a:schemeClr val="dk1"/>
              </a:solidFill>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537837" y="526910"/>
            <a:ext cx="1662546" cy="1586976"/>
          </a:xfrm>
          <a:prstGeom prst="roundRect">
            <a:avLst>
              <a:gd fmla="val 32418" name="adj"/>
            </a:avLst>
          </a:prstGeom>
          <a:solidFill>
            <a:srgbClr val="53D2FF"/>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04" name="Google Shape;104;p15"/>
          <p:cNvCxnSpPr/>
          <p:nvPr/>
        </p:nvCxnSpPr>
        <p:spPr>
          <a:xfrm rot="10800000">
            <a:off x="102075" y="108900"/>
            <a:ext cx="0" cy="4919700"/>
          </a:xfrm>
          <a:prstGeom prst="straightConnector1">
            <a:avLst/>
          </a:prstGeom>
          <a:noFill/>
          <a:ln cap="flat" cmpd="sng" w="19050">
            <a:solidFill>
              <a:schemeClr val="lt1"/>
            </a:solidFill>
            <a:prstDash val="solid"/>
            <a:round/>
            <a:headEnd len="sm" w="sm" type="none"/>
            <a:tailEnd len="sm" w="sm" type="none"/>
          </a:ln>
        </p:spPr>
      </p:cxnSp>
      <p:cxnSp>
        <p:nvCxnSpPr>
          <p:cNvPr id="105" name="Google Shape;105;p15"/>
          <p:cNvCxnSpPr/>
          <p:nvPr/>
        </p:nvCxnSpPr>
        <p:spPr>
          <a:xfrm rot="10800000">
            <a:off x="90450" y="5036375"/>
            <a:ext cx="4473000" cy="0"/>
          </a:xfrm>
          <a:prstGeom prst="straightConnector1">
            <a:avLst/>
          </a:prstGeom>
          <a:noFill/>
          <a:ln cap="flat" cmpd="sng" w="19050">
            <a:solidFill>
              <a:schemeClr val="lt1"/>
            </a:solidFill>
            <a:prstDash val="solid"/>
            <a:round/>
            <a:headEnd len="sm" w="sm" type="none"/>
            <a:tailEnd len="sm" w="sm" type="none"/>
          </a:ln>
        </p:spPr>
      </p:cxnSp>
      <p:cxnSp>
        <p:nvCxnSpPr>
          <p:cNvPr id="106" name="Google Shape;106;p15"/>
          <p:cNvCxnSpPr/>
          <p:nvPr/>
        </p:nvCxnSpPr>
        <p:spPr>
          <a:xfrm rot="10800000">
            <a:off x="90450" y="101275"/>
            <a:ext cx="4473000" cy="0"/>
          </a:xfrm>
          <a:prstGeom prst="straightConnector1">
            <a:avLst/>
          </a:prstGeom>
          <a:noFill/>
          <a:ln cap="flat" cmpd="sng" w="19050">
            <a:solidFill>
              <a:schemeClr val="lt1"/>
            </a:solidFill>
            <a:prstDash val="solid"/>
            <a:round/>
            <a:headEnd len="sm" w="sm" type="none"/>
            <a:tailEnd len="sm" w="sm" type="none"/>
          </a:ln>
        </p:spPr>
      </p:cxnSp>
      <p:sp>
        <p:nvSpPr>
          <p:cNvPr id="107" name="Google Shape;107;p15"/>
          <p:cNvSpPr txBox="1"/>
          <p:nvPr/>
        </p:nvSpPr>
        <p:spPr>
          <a:xfrm>
            <a:off x="4572000" y="310393"/>
            <a:ext cx="4178100" cy="38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600" u="none" cap="none" strike="noStrike">
                <a:solidFill>
                  <a:srgbClr val="000000"/>
                </a:solidFill>
                <a:latin typeface="Arial"/>
                <a:ea typeface="Arial"/>
                <a:cs typeface="Arial"/>
                <a:sym typeface="Arial"/>
              </a:rPr>
              <a:t>Introduction</a:t>
            </a:r>
            <a:endParaRPr sz="2200"/>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US">
                <a:solidFill>
                  <a:srgbClr val="231F20"/>
                </a:solidFill>
              </a:rPr>
              <a:t>The healthcare and medical sector are more in need of </a:t>
            </a:r>
            <a:r>
              <a:rPr b="1" lang="en-US">
                <a:solidFill>
                  <a:srgbClr val="231F20"/>
                </a:solidFill>
              </a:rPr>
              <a:t>data mining</a:t>
            </a:r>
            <a:r>
              <a:rPr lang="en-US">
                <a:solidFill>
                  <a:srgbClr val="231F20"/>
                </a:solidFill>
              </a:rPr>
              <a:t> today. When certain data mining methods are used in a right way, valuable information can be extracted from large database and that can help the medical practitioner to take early decision and improve health services.</a:t>
            </a:r>
            <a:endParaRPr>
              <a:solidFill>
                <a:srgbClr val="231F20"/>
              </a:solidFill>
            </a:endParaRPr>
          </a:p>
          <a:p>
            <a:pPr indent="0" lvl="0" marL="0" rtl="0" algn="l">
              <a:lnSpc>
                <a:spcPct val="115000"/>
              </a:lnSpc>
              <a:spcBef>
                <a:spcPts val="0"/>
              </a:spcBef>
              <a:spcAft>
                <a:spcPts val="0"/>
              </a:spcAft>
              <a:buSzPts val="1100"/>
              <a:buNone/>
            </a:pPr>
            <a:r>
              <a:rPr b="1" lang="en-US">
                <a:solidFill>
                  <a:srgbClr val="231F20"/>
                </a:solidFill>
              </a:rPr>
              <a:t>Healthcare</a:t>
            </a:r>
            <a:r>
              <a:rPr lang="en-US">
                <a:solidFill>
                  <a:srgbClr val="231F20"/>
                </a:solidFill>
              </a:rPr>
              <a:t> industry generate </a:t>
            </a:r>
            <a:r>
              <a:rPr lang="en-US">
                <a:solidFill>
                  <a:srgbClr val="231F20"/>
                </a:solidFill>
              </a:rPr>
              <a:t>terabytes</a:t>
            </a:r>
            <a:r>
              <a:rPr lang="en-US">
                <a:solidFill>
                  <a:srgbClr val="231F20"/>
                </a:solidFill>
              </a:rPr>
              <a:t> of data by analyzing of voluminous of data we can predict  occurrence of disease.</a:t>
            </a:r>
            <a:endParaRPr>
              <a:solidFill>
                <a:srgbClr val="231F20"/>
              </a:solidFill>
            </a:endParaRPr>
          </a:p>
          <a:p>
            <a:pPr indent="0" lvl="0" marL="0" marR="0" rtl="0" algn="l">
              <a:lnSpc>
                <a:spcPct val="100000"/>
              </a:lnSpc>
              <a:spcBef>
                <a:spcPts val="0"/>
              </a:spcBef>
              <a:spcAft>
                <a:spcPts val="0"/>
              </a:spcAft>
              <a:buNone/>
            </a:pPr>
            <a:r>
              <a:t/>
            </a:r>
            <a:endParaRPr>
              <a:solidFill>
                <a:srgbClr val="231F20"/>
              </a:solidFill>
            </a:endParaRPr>
          </a:p>
          <a:p>
            <a:pPr indent="0" lvl="0" marL="0" marR="0" rtl="0" algn="l">
              <a:lnSpc>
                <a:spcPct val="100000"/>
              </a:lnSpc>
              <a:spcBef>
                <a:spcPts val="0"/>
              </a:spcBef>
              <a:spcAft>
                <a:spcPts val="0"/>
              </a:spcAft>
              <a:buNone/>
            </a:pPr>
            <a:r>
              <a:rPr lang="en-US">
                <a:solidFill>
                  <a:srgbClr val="231F20"/>
                </a:solidFill>
              </a:rPr>
              <a:t>Main purpose of this system is to predict disease and controlling the disease by providing accurate and trustworthy  disease risk prediction</a:t>
            </a:r>
            <a:endParaRPr i="0" sz="1400" u="none" cap="none" strike="noStrike">
              <a:solidFill>
                <a:srgbClr val="231F20"/>
              </a:solidFil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108" name="Google Shape;108;p15"/>
          <p:cNvSpPr/>
          <p:nvPr/>
        </p:nvSpPr>
        <p:spPr>
          <a:xfrm>
            <a:off x="347151" y="310393"/>
            <a:ext cx="4177969" cy="4386916"/>
          </a:xfrm>
          <a:prstGeom prst="rect">
            <a:avLst/>
          </a:prstGeom>
          <a:solidFill>
            <a:srgbClr val="BFBFBF"/>
          </a:solid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9" name="Google Shape;109;p15"/>
          <p:cNvPicPr preferRelativeResize="0"/>
          <p:nvPr/>
        </p:nvPicPr>
        <p:blipFill rotWithShape="1">
          <a:blip r:embed="rId3">
            <a:alphaModFix/>
          </a:blip>
          <a:srcRect b="0" l="0" r="0" t="0"/>
          <a:stretch/>
        </p:blipFill>
        <p:spPr>
          <a:xfrm>
            <a:off x="1307319" y="331645"/>
            <a:ext cx="2130023" cy="2172206"/>
          </a:xfrm>
          <a:prstGeom prst="rect">
            <a:avLst/>
          </a:prstGeom>
          <a:noFill/>
          <a:ln>
            <a:noFill/>
          </a:ln>
        </p:spPr>
      </p:pic>
      <p:pic>
        <p:nvPicPr>
          <p:cNvPr id="110" name="Google Shape;110;p15"/>
          <p:cNvPicPr preferRelativeResize="0"/>
          <p:nvPr/>
        </p:nvPicPr>
        <p:blipFill rotWithShape="1">
          <a:blip r:embed="rId4">
            <a:alphaModFix/>
          </a:blip>
          <a:srcRect b="0" l="0" r="0" t="0"/>
          <a:stretch/>
        </p:blipFill>
        <p:spPr>
          <a:xfrm>
            <a:off x="467670" y="2669592"/>
            <a:ext cx="1802879" cy="1946998"/>
          </a:xfrm>
          <a:prstGeom prst="rect">
            <a:avLst/>
          </a:prstGeom>
          <a:noFill/>
          <a:ln>
            <a:noFill/>
          </a:ln>
        </p:spPr>
      </p:pic>
      <p:pic>
        <p:nvPicPr>
          <p:cNvPr id="111" name="Google Shape;111;p15"/>
          <p:cNvPicPr preferRelativeResize="0"/>
          <p:nvPr/>
        </p:nvPicPr>
        <p:blipFill rotWithShape="1">
          <a:blip r:embed="rId5">
            <a:alphaModFix/>
          </a:blip>
          <a:srcRect b="0" l="0" r="0" t="0"/>
          <a:stretch/>
        </p:blipFill>
        <p:spPr>
          <a:xfrm>
            <a:off x="2399732" y="2698822"/>
            <a:ext cx="2077124" cy="19177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ppt_w</p:attrName>
                                        </p:attrNameLst>
                                      </p:cBhvr>
                                      <p:tavLst>
                                        <p:tav fmla="" tm="0">
                                          <p:val>
                                            <p:strVal val="0"/>
                                          </p:val>
                                        </p:tav>
                                        <p:tav fmla="" tm="100000">
                                          <p:val>
                                            <p:strVal val="#ppt_w"/>
                                          </p:val>
                                        </p:tav>
                                      </p:tavLst>
                                    </p:anim>
                                    <p:anim calcmode="lin" valueType="num">
                                      <p:cBhvr additive="base">
                                        <p:cTn dur="1000"/>
                                        <p:tgtEl>
                                          <p:spTgt spid="1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2"/>
          <p:cNvPicPr preferRelativeResize="0"/>
          <p:nvPr/>
        </p:nvPicPr>
        <p:blipFill rotWithShape="1">
          <a:blip r:embed="rId3">
            <a:alphaModFix/>
          </a:blip>
          <a:srcRect b="0" l="21551" r="19900" t="0"/>
          <a:stretch/>
        </p:blipFill>
        <p:spPr>
          <a:xfrm>
            <a:off x="4829575" y="256175"/>
            <a:ext cx="3944150" cy="4631175"/>
          </a:xfrm>
          <a:prstGeom prst="rect">
            <a:avLst/>
          </a:prstGeom>
          <a:noFill/>
          <a:ln>
            <a:noFill/>
          </a:ln>
        </p:spPr>
      </p:pic>
      <p:sp>
        <p:nvSpPr>
          <p:cNvPr id="326" name="Google Shape;326;p42"/>
          <p:cNvSpPr txBox="1"/>
          <p:nvPr>
            <p:ph idx="1" type="subTitle"/>
          </p:nvPr>
        </p:nvSpPr>
        <p:spPr>
          <a:xfrm>
            <a:off x="469125" y="798050"/>
            <a:ext cx="4395600" cy="3201600"/>
          </a:xfrm>
          <a:prstGeom prst="rect">
            <a:avLst/>
          </a:prstGeom>
          <a:noFill/>
          <a:ln>
            <a:noFill/>
          </a:ln>
        </p:spPr>
        <p:txBody>
          <a:bodyPr anchorCtr="0" anchor="ctr" bIns="91425" lIns="91425" spcFirstLastPara="1" rIns="91425" wrap="square" tIns="91425">
            <a:spAutoFit/>
          </a:bodyPr>
          <a:lstStyle/>
          <a:p>
            <a:pPr indent="0" lvl="1" marL="0" rtl="0" algn="l">
              <a:lnSpc>
                <a:spcPct val="100000"/>
              </a:lnSpc>
              <a:spcBef>
                <a:spcPts val="0"/>
              </a:spcBef>
              <a:spcAft>
                <a:spcPts val="0"/>
              </a:spcAft>
              <a:buSzPts val="1400"/>
              <a:buNone/>
            </a:pPr>
            <a:r>
              <a:rPr b="0" i="0" lang="en-US" sz="1400">
                <a:solidFill>
                  <a:srgbClr val="212121"/>
                </a:solidFill>
                <a:latin typeface="Arial"/>
                <a:ea typeface="Arial"/>
                <a:cs typeface="Arial"/>
                <a:sym typeface="Arial"/>
              </a:rPr>
              <a:t>This p</a:t>
            </a:r>
            <a:r>
              <a:rPr lang="en-US" sz="1400">
                <a:solidFill>
                  <a:srgbClr val="212121"/>
                </a:solidFill>
                <a:latin typeface="Arial"/>
                <a:ea typeface="Arial"/>
                <a:cs typeface="Arial"/>
                <a:sym typeface="Arial"/>
              </a:rPr>
              <a:t>roject</a:t>
            </a:r>
            <a:r>
              <a:rPr b="0" i="0" lang="en-US" sz="1400">
                <a:solidFill>
                  <a:srgbClr val="212121"/>
                </a:solidFill>
                <a:latin typeface="Arial"/>
                <a:ea typeface="Arial"/>
                <a:cs typeface="Arial"/>
                <a:sym typeface="Arial"/>
              </a:rPr>
              <a:t> proposed a method of identification and prediction of the presence of chronic disease in an individual using the machine learning algorithms </a:t>
            </a:r>
            <a:r>
              <a:rPr lang="en-US" sz="1400">
                <a:solidFill>
                  <a:srgbClr val="212121"/>
                </a:solidFill>
                <a:latin typeface="Arial"/>
                <a:ea typeface="Arial"/>
                <a:cs typeface="Arial"/>
                <a:sym typeface="Arial"/>
              </a:rPr>
              <a:t>by </a:t>
            </a:r>
            <a:r>
              <a:rPr b="1" lang="en-US" sz="1400">
                <a:solidFill>
                  <a:srgbClr val="212121"/>
                </a:solidFill>
                <a:latin typeface="Arial"/>
                <a:ea typeface="Arial"/>
                <a:cs typeface="Arial"/>
                <a:sym typeface="Arial"/>
              </a:rPr>
              <a:t>Random forest and SVM</a:t>
            </a:r>
            <a:r>
              <a:rPr b="1" i="0" lang="en-US" sz="1400">
                <a:solidFill>
                  <a:srgbClr val="212121"/>
                </a:solidFill>
                <a:latin typeface="Arial"/>
                <a:ea typeface="Arial"/>
                <a:cs typeface="Arial"/>
                <a:sym typeface="Arial"/>
              </a:rPr>
              <a:t>.</a:t>
            </a:r>
            <a:r>
              <a:rPr b="0" i="0" lang="en-US" sz="1400">
                <a:solidFill>
                  <a:srgbClr val="212121"/>
                </a:solidFill>
                <a:latin typeface="Arial"/>
                <a:ea typeface="Arial"/>
                <a:cs typeface="Arial"/>
                <a:sym typeface="Arial"/>
              </a:rPr>
              <a:t> The advantage of the proposed system is the use of both structured</a:t>
            </a:r>
            <a:r>
              <a:rPr lang="en-US" sz="1400">
                <a:solidFill>
                  <a:srgbClr val="212121"/>
                </a:solidFill>
                <a:latin typeface="Arial"/>
                <a:ea typeface="Arial"/>
                <a:cs typeface="Arial"/>
                <a:sym typeface="Arial"/>
              </a:rPr>
              <a:t> data and</a:t>
            </a:r>
            <a:r>
              <a:rPr b="0" i="0" lang="en-US" sz="1400">
                <a:solidFill>
                  <a:srgbClr val="212121"/>
                </a:solidFill>
                <a:latin typeface="Arial"/>
                <a:ea typeface="Arial"/>
                <a:cs typeface="Arial"/>
                <a:sym typeface="Arial"/>
              </a:rPr>
              <a:t> real life for data set preparation, which lacks in many of the existing approaches. </a:t>
            </a:r>
            <a:endParaRPr sz="1400">
              <a:solidFill>
                <a:srgbClr val="212121"/>
              </a:solidFill>
              <a:latin typeface="Arial"/>
              <a:ea typeface="Arial"/>
              <a:cs typeface="Arial"/>
              <a:sym typeface="Arial"/>
            </a:endParaRPr>
          </a:p>
          <a:p>
            <a:pPr indent="0" lvl="1" marL="0" rtl="0" algn="l">
              <a:lnSpc>
                <a:spcPct val="100000"/>
              </a:lnSpc>
              <a:spcBef>
                <a:spcPts val="0"/>
              </a:spcBef>
              <a:spcAft>
                <a:spcPts val="0"/>
              </a:spcAft>
              <a:buSzPts val="1400"/>
              <a:buNone/>
            </a:pPr>
            <a:r>
              <a:rPr b="0" i="0" lang="en-US" sz="1400">
                <a:solidFill>
                  <a:srgbClr val="212121"/>
                </a:solidFill>
                <a:latin typeface="Arial"/>
                <a:ea typeface="Arial"/>
                <a:cs typeface="Arial"/>
                <a:sym typeface="Arial"/>
              </a:rPr>
              <a:t>It is highly believed that the proposed system can reduce the risk of chronic diseases by diagnosing them earlier and also reduces the cost for diagnosis, treatment, and doctor consultation.But </a:t>
            </a:r>
            <a:r>
              <a:rPr lang="en-US" sz="1400">
                <a:solidFill>
                  <a:srgbClr val="212121"/>
                </a:solidFill>
                <a:latin typeface="Arial"/>
                <a:ea typeface="Arial"/>
                <a:cs typeface="Arial"/>
                <a:sym typeface="Arial"/>
              </a:rPr>
              <a:t>for now as per the build software it can only predict for three diseases ie. </a:t>
            </a:r>
            <a:r>
              <a:rPr b="1" lang="en-US" sz="1400">
                <a:solidFill>
                  <a:srgbClr val="212121"/>
                </a:solidFill>
                <a:latin typeface="Arial"/>
                <a:ea typeface="Arial"/>
                <a:cs typeface="Arial"/>
                <a:sym typeface="Arial"/>
              </a:rPr>
              <a:t>D</a:t>
            </a:r>
            <a:r>
              <a:rPr b="1" lang="en-US" sz="1400">
                <a:solidFill>
                  <a:srgbClr val="212121"/>
                </a:solidFill>
                <a:latin typeface="Arial"/>
                <a:ea typeface="Arial"/>
                <a:cs typeface="Arial"/>
                <a:sym typeface="Arial"/>
              </a:rPr>
              <a:t>iabetes</a:t>
            </a:r>
            <a:r>
              <a:rPr lang="en-US" sz="1400">
                <a:solidFill>
                  <a:srgbClr val="212121"/>
                </a:solidFill>
                <a:latin typeface="Arial"/>
                <a:ea typeface="Arial"/>
                <a:cs typeface="Arial"/>
                <a:sym typeface="Arial"/>
              </a:rPr>
              <a:t>, </a:t>
            </a:r>
            <a:r>
              <a:rPr b="1" lang="en-US" sz="1400">
                <a:solidFill>
                  <a:srgbClr val="212121"/>
                </a:solidFill>
                <a:latin typeface="Arial"/>
                <a:ea typeface="Arial"/>
                <a:cs typeface="Arial"/>
                <a:sym typeface="Arial"/>
              </a:rPr>
              <a:t>Kidney Diseases</a:t>
            </a:r>
            <a:r>
              <a:rPr lang="en-US" sz="1400">
                <a:solidFill>
                  <a:srgbClr val="212121"/>
                </a:solidFill>
                <a:latin typeface="Arial"/>
                <a:ea typeface="Arial"/>
                <a:cs typeface="Arial"/>
                <a:sym typeface="Arial"/>
              </a:rPr>
              <a:t>, </a:t>
            </a:r>
            <a:r>
              <a:rPr b="1" lang="en-US" sz="1400">
                <a:solidFill>
                  <a:srgbClr val="212121"/>
                </a:solidFill>
                <a:latin typeface="Arial"/>
                <a:ea typeface="Arial"/>
                <a:cs typeface="Arial"/>
                <a:sym typeface="Arial"/>
              </a:rPr>
              <a:t>Heart Diseases</a:t>
            </a:r>
            <a:r>
              <a:rPr lang="en-US" sz="1400">
                <a:solidFill>
                  <a:srgbClr val="212121"/>
                </a:solidFill>
                <a:latin typeface="Arial"/>
                <a:ea typeface="Arial"/>
                <a:cs typeface="Arial"/>
                <a:sym typeface="Arial"/>
              </a:rPr>
              <a:t>.</a:t>
            </a:r>
            <a:endParaRPr/>
          </a:p>
        </p:txBody>
      </p:sp>
      <p:sp>
        <p:nvSpPr>
          <p:cNvPr id="327" name="Google Shape;327;p42"/>
          <p:cNvSpPr txBox="1"/>
          <p:nvPr>
            <p:ph type="title"/>
          </p:nvPr>
        </p:nvSpPr>
        <p:spPr>
          <a:xfrm>
            <a:off x="469125" y="264338"/>
            <a:ext cx="7704000" cy="7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2000">
                <a:latin typeface="Arial"/>
                <a:ea typeface="Arial"/>
                <a:cs typeface="Arial"/>
                <a:sym typeface="Arial"/>
              </a:rPr>
              <a:t>Conclusion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 type="subTitle"/>
          </p:nvPr>
        </p:nvSpPr>
        <p:spPr>
          <a:xfrm>
            <a:off x="594631" y="768750"/>
            <a:ext cx="7593300" cy="3879000"/>
          </a:xfrm>
          <a:prstGeom prst="rect">
            <a:avLst/>
          </a:prstGeom>
          <a:noFill/>
          <a:ln>
            <a:noFill/>
          </a:ln>
        </p:spPr>
        <p:txBody>
          <a:bodyPr anchorCtr="0" anchor="ctr" bIns="91425" lIns="91425" spcFirstLastPara="1" rIns="91425" wrap="square" tIns="91425">
            <a:spAutoFit/>
          </a:bodyPr>
          <a:lstStyle/>
          <a:p>
            <a:pPr indent="-330200" lvl="0" marL="457200" rtl="0" algn="l">
              <a:lnSpc>
                <a:spcPct val="100000"/>
              </a:lnSpc>
              <a:spcBef>
                <a:spcPts val="0"/>
              </a:spcBef>
              <a:spcAft>
                <a:spcPts val="0"/>
              </a:spcAft>
              <a:buSzPts val="1600"/>
              <a:buFont typeface="Arial"/>
              <a:buChar char="●"/>
            </a:pPr>
            <a:r>
              <a:rPr lang="en-US">
                <a:latin typeface="Arial"/>
                <a:ea typeface="Arial"/>
                <a:cs typeface="Arial"/>
                <a:sym typeface="Arial"/>
              </a:rPr>
              <a:t>Ambekar, S., &amp; Phalnikar, R. (2018, August). Disease risk prediction by using convolutional neural network. In 2018 Fourth international conference on computing communication .An improved method for disease prediction using fuzzy approach. In 2015 </a:t>
            </a:r>
            <a:r>
              <a:rPr lang="en-US">
                <a:highlight>
                  <a:srgbClr val="FFFFFF"/>
                </a:highlight>
                <a:latin typeface="Arial"/>
                <a:ea typeface="Arial"/>
                <a:cs typeface="Arial"/>
                <a:sym typeface="Arial"/>
              </a:rPr>
              <a:t>www.event management.org</a:t>
            </a:r>
            <a:endParaRPr>
              <a:latin typeface="Arial"/>
              <a:ea typeface="Arial"/>
              <a:cs typeface="Arial"/>
              <a:sym typeface="Arial"/>
            </a:endParaRPr>
          </a:p>
          <a:p>
            <a:pPr indent="-228600" lvl="0" marL="457200" rtl="0" algn="l">
              <a:lnSpc>
                <a:spcPct val="100000"/>
              </a:lnSpc>
              <a:spcBef>
                <a:spcPts val="0"/>
              </a:spcBef>
              <a:spcAft>
                <a:spcPts val="0"/>
              </a:spcAft>
              <a:buSzPts val="1600"/>
              <a:buNone/>
            </a:pPr>
            <a:r>
              <a:t/>
            </a:r>
            <a:endParaRPr>
              <a:highlight>
                <a:srgbClr val="FFFFFF"/>
              </a:highlight>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en-US">
                <a:latin typeface="Arial"/>
                <a:ea typeface="Arial"/>
                <a:cs typeface="Arial"/>
                <a:sym typeface="Arial"/>
              </a:rPr>
              <a:t>Wadhwa, S., &amp;Babber, K. (2020, July). Artificial intelligence in </a:t>
            </a:r>
            <a:r>
              <a:rPr lang="en-US">
                <a:latin typeface="Arial"/>
                <a:ea typeface="Arial"/>
                <a:cs typeface="Arial"/>
                <a:sym typeface="Arial"/>
              </a:rPr>
              <a:t>healthcare</a:t>
            </a:r>
            <a:r>
              <a:rPr lang="en-US">
                <a:latin typeface="Arial"/>
                <a:ea typeface="Arial"/>
                <a:cs typeface="Arial"/>
                <a:sym typeface="Arial"/>
              </a:rPr>
              <a:t>: predictive analysis on diabetes using machine learning algorithms. In International Conference on Computational Science and Its Application</a:t>
            </a:r>
            <a:endParaRPr>
              <a:latin typeface="Arial"/>
              <a:ea typeface="Arial"/>
              <a:cs typeface="Arial"/>
              <a:sym typeface="Arial"/>
            </a:endParaRPr>
          </a:p>
          <a:p>
            <a:pPr indent="-228600" lvl="0" marL="457200" rtl="0" algn="l">
              <a:lnSpc>
                <a:spcPct val="100000"/>
              </a:lnSpc>
              <a:spcBef>
                <a:spcPts val="0"/>
              </a:spcBef>
              <a:spcAft>
                <a:spcPts val="0"/>
              </a:spcAft>
              <a:buSzPts val="1600"/>
              <a:buNone/>
            </a:pPr>
            <a:r>
              <a:t/>
            </a:r>
            <a:endParaRPr>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en-US">
                <a:latin typeface="Arial"/>
                <a:ea typeface="Arial"/>
                <a:cs typeface="Arial"/>
                <a:sym typeface="Arial"/>
              </a:rPr>
              <a:t>Disease Prediction by Machine Learning Over Big Data From Healthcare Communities</a:t>
            </a:r>
            <a:endParaRPr>
              <a:latin typeface="Arial"/>
              <a:ea typeface="Arial"/>
              <a:cs typeface="Arial"/>
              <a:sym typeface="Arial"/>
            </a:endParaRPr>
          </a:p>
          <a:p>
            <a:pPr indent="-228600" lvl="0" marL="457200" rtl="0" algn="l">
              <a:lnSpc>
                <a:spcPct val="100000"/>
              </a:lnSpc>
              <a:spcBef>
                <a:spcPts val="0"/>
              </a:spcBef>
              <a:spcAft>
                <a:spcPts val="0"/>
              </a:spcAft>
              <a:buSzPts val="1600"/>
              <a:buFont typeface="Overpass"/>
              <a:buNone/>
            </a:pPr>
            <a:r>
              <a:t/>
            </a:r>
            <a:endParaRPr>
              <a:latin typeface="Arial"/>
              <a:ea typeface="Arial"/>
              <a:cs typeface="Arial"/>
              <a:sym typeface="Arial"/>
            </a:endParaRPr>
          </a:p>
          <a:p>
            <a:pPr indent="-330200" lvl="0" marL="457200" rtl="0" algn="l">
              <a:lnSpc>
                <a:spcPct val="100000"/>
              </a:lnSpc>
              <a:spcBef>
                <a:spcPts val="0"/>
              </a:spcBef>
              <a:spcAft>
                <a:spcPts val="0"/>
              </a:spcAft>
              <a:buSzPts val="1600"/>
              <a:buFont typeface="Overpass"/>
              <a:buChar char="●"/>
            </a:pPr>
            <a:r>
              <a:rPr lang="en-US">
                <a:latin typeface="Arial"/>
                <a:ea typeface="Arial"/>
                <a:cs typeface="Arial"/>
                <a:sym typeface="Arial"/>
              </a:rPr>
              <a:t>A Literature Review of Predicting Cancer Disease</a:t>
            </a:r>
            <a:r>
              <a:rPr i="0" lang="en-US" sz="1200" u="none" cap="none" strike="noStrike">
                <a:solidFill>
                  <a:srgbClr val="000000"/>
                </a:solidFill>
                <a:latin typeface="Arial"/>
                <a:ea typeface="Arial"/>
                <a:cs typeface="Arial"/>
                <a:sym typeface="Arial"/>
              </a:rPr>
              <a:t>  by Rayan Alanazi  College of </a:t>
            </a:r>
            <a:r>
              <a:rPr lang="en-US">
                <a:solidFill>
                  <a:srgbClr val="000000"/>
                </a:solidFill>
                <a:latin typeface="Arial"/>
                <a:ea typeface="Arial"/>
                <a:cs typeface="Arial"/>
                <a:sym typeface="Arial"/>
              </a:rPr>
              <a:t>Science and Arts </a:t>
            </a:r>
            <a:r>
              <a:rPr i="0" lang="en-US" sz="1200" u="none" cap="none" strike="noStrike">
                <a:solidFill>
                  <a:srgbClr val="000000"/>
                </a:solidFill>
                <a:latin typeface="Arial"/>
                <a:ea typeface="Arial"/>
                <a:cs typeface="Arial"/>
                <a:sym typeface="Arial"/>
              </a:rPr>
              <a:t>Qurayyat, Jouf University, Sakakah.</a:t>
            </a:r>
            <a:endParaRPr>
              <a:latin typeface="Arial"/>
              <a:ea typeface="Arial"/>
              <a:cs typeface="Arial"/>
              <a:sym typeface="Arial"/>
            </a:endParaRPr>
          </a:p>
          <a:p>
            <a:pPr indent="-228600" lvl="0" marL="457200" rtl="0" algn="l">
              <a:lnSpc>
                <a:spcPct val="100000"/>
              </a:lnSpc>
              <a:spcBef>
                <a:spcPts val="0"/>
              </a:spcBef>
              <a:spcAft>
                <a:spcPts val="0"/>
              </a:spcAft>
              <a:buSzPts val="1600"/>
              <a:buFont typeface="Overpass"/>
              <a:buNone/>
            </a:pPr>
            <a:r>
              <a:t/>
            </a:r>
            <a:endParaRPr>
              <a:solidFill>
                <a:srgbClr val="000000"/>
              </a:solidFill>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lang="en-US">
                <a:latin typeface="Arial"/>
                <a:ea typeface="Arial"/>
                <a:cs typeface="Arial"/>
                <a:sym typeface="Arial"/>
              </a:rPr>
              <a:t>A Literature Review of Predicting Cancer Disease Mr.A.Deivendran1 , Ms.K.Yemuna Rane M.Sc., M.Phil2 ., M.Phil </a:t>
            </a:r>
            <a:endParaRPr>
              <a:latin typeface="Arial"/>
              <a:ea typeface="Arial"/>
              <a:cs typeface="Arial"/>
              <a:sym typeface="Arial"/>
            </a:endParaRPr>
          </a:p>
          <a:p>
            <a:pPr indent="-228600" lvl="0" marL="457200" rtl="0" algn="l">
              <a:lnSpc>
                <a:spcPct val="100000"/>
              </a:lnSpc>
              <a:spcBef>
                <a:spcPts val="0"/>
              </a:spcBef>
              <a:spcAft>
                <a:spcPts val="0"/>
              </a:spcAft>
              <a:buSzPts val="1600"/>
              <a:buFont typeface="Overpass"/>
              <a:buNone/>
            </a:pPr>
            <a:r>
              <a:t/>
            </a:r>
            <a:endParaRPr>
              <a:latin typeface="Arial"/>
              <a:ea typeface="Arial"/>
              <a:cs typeface="Arial"/>
              <a:sym typeface="Arial"/>
            </a:endParaRPr>
          </a:p>
          <a:p>
            <a:pPr indent="-330200" lvl="0" marL="457200" rtl="0" algn="l">
              <a:lnSpc>
                <a:spcPct val="100000"/>
              </a:lnSpc>
              <a:spcBef>
                <a:spcPts val="0"/>
              </a:spcBef>
              <a:spcAft>
                <a:spcPts val="0"/>
              </a:spcAft>
              <a:buSzPts val="1600"/>
              <a:buFont typeface="Arial"/>
              <a:buChar char="●"/>
            </a:pPr>
            <a:r>
              <a:rPr i="0" lang="en-US" sz="1200" u="none" cap="none" strike="noStrike">
                <a:solidFill>
                  <a:srgbClr val="000000"/>
                </a:solidFill>
                <a:latin typeface="Arial"/>
                <a:ea typeface="Arial"/>
                <a:cs typeface="Arial"/>
                <a:sym typeface="Arial"/>
              </a:rPr>
              <a:t>Prediction of Chronic diseases using Machine Learning Techniques. International journal of management, technology</a:t>
            </a:r>
            <a:endParaRPr>
              <a:solidFill>
                <a:schemeClr val="dk1"/>
              </a:solidFill>
              <a:latin typeface="Arial"/>
              <a:ea typeface="Arial"/>
              <a:cs typeface="Arial"/>
              <a:sym typeface="Arial"/>
            </a:endParaRPr>
          </a:p>
        </p:txBody>
      </p:sp>
      <p:sp>
        <p:nvSpPr>
          <p:cNvPr id="333" name="Google Shape;333;p43"/>
          <p:cNvSpPr txBox="1"/>
          <p:nvPr/>
        </p:nvSpPr>
        <p:spPr>
          <a:xfrm>
            <a:off x="1012260" y="245519"/>
            <a:ext cx="44629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References</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4"/>
          <p:cNvPicPr preferRelativeResize="0"/>
          <p:nvPr/>
        </p:nvPicPr>
        <p:blipFill>
          <a:blip r:embed="rId3">
            <a:alphaModFix/>
          </a:blip>
          <a:stretch>
            <a:fillRect/>
          </a:stretch>
        </p:blipFill>
        <p:spPr>
          <a:xfrm>
            <a:off x="0" y="28"/>
            <a:ext cx="9144001" cy="5711321"/>
          </a:xfrm>
          <a:prstGeom prst="rect">
            <a:avLst/>
          </a:prstGeom>
          <a:noFill/>
          <a:ln>
            <a:noFill/>
          </a:ln>
        </p:spPr>
      </p:pic>
      <p:sp>
        <p:nvSpPr>
          <p:cNvPr id="339" name="Google Shape;339;p44"/>
          <p:cNvSpPr txBox="1"/>
          <p:nvPr>
            <p:ph type="title"/>
          </p:nvPr>
        </p:nvSpPr>
        <p:spPr>
          <a:xfrm>
            <a:off x="720000" y="2017638"/>
            <a:ext cx="77040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300"/>
              <a:buNone/>
            </a:pPr>
            <a:r>
              <a:rPr lang="en-US" sz="6000">
                <a:solidFill>
                  <a:schemeClr val="lt1"/>
                </a:solidFill>
                <a:latin typeface="Arial"/>
                <a:ea typeface="Arial"/>
                <a:cs typeface="Arial"/>
                <a:sym typeface="Arial"/>
              </a:rPr>
              <a:t>Thank you</a:t>
            </a:r>
            <a:endParaRPr sz="6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p:nvPr/>
        </p:nvSpPr>
        <p:spPr>
          <a:xfrm>
            <a:off x="750150" y="4472844"/>
            <a:ext cx="7643700" cy="460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6"/>
          <p:cNvSpPr txBox="1"/>
          <p:nvPr>
            <p:ph type="title"/>
          </p:nvPr>
        </p:nvSpPr>
        <p:spPr>
          <a:xfrm>
            <a:off x="625275" y="75571"/>
            <a:ext cx="3852000" cy="74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300"/>
              <a:buNone/>
            </a:pPr>
            <a:r>
              <a:rPr lang="en-US" sz="2600">
                <a:latin typeface="Arial"/>
                <a:ea typeface="Arial"/>
                <a:cs typeface="Arial"/>
                <a:sym typeface="Arial"/>
              </a:rPr>
              <a:t>Abstract</a:t>
            </a:r>
            <a:endParaRPr sz="2600">
              <a:latin typeface="Arial"/>
              <a:ea typeface="Arial"/>
              <a:cs typeface="Arial"/>
              <a:sym typeface="Arial"/>
            </a:endParaRPr>
          </a:p>
        </p:txBody>
      </p:sp>
      <p:cxnSp>
        <p:nvCxnSpPr>
          <p:cNvPr id="118" name="Google Shape;118;p16"/>
          <p:cNvCxnSpPr/>
          <p:nvPr/>
        </p:nvCxnSpPr>
        <p:spPr>
          <a:xfrm>
            <a:off x="9044950" y="1353300"/>
            <a:ext cx="0" cy="444900"/>
          </a:xfrm>
          <a:prstGeom prst="straightConnector1">
            <a:avLst/>
          </a:prstGeom>
          <a:noFill/>
          <a:ln cap="flat" cmpd="sng" w="19050">
            <a:solidFill>
              <a:schemeClr val="lt1"/>
            </a:solidFill>
            <a:prstDash val="solid"/>
            <a:round/>
            <a:headEnd len="sm" w="sm" type="none"/>
            <a:tailEnd len="sm" w="sm" type="none"/>
          </a:ln>
        </p:spPr>
      </p:cxnSp>
      <p:cxnSp>
        <p:nvCxnSpPr>
          <p:cNvPr id="119" name="Google Shape;119;p16"/>
          <p:cNvCxnSpPr/>
          <p:nvPr/>
        </p:nvCxnSpPr>
        <p:spPr>
          <a:xfrm>
            <a:off x="9044950" y="3253225"/>
            <a:ext cx="0" cy="444900"/>
          </a:xfrm>
          <a:prstGeom prst="straightConnector1">
            <a:avLst/>
          </a:prstGeom>
          <a:noFill/>
          <a:ln cap="flat" cmpd="sng" w="19050">
            <a:solidFill>
              <a:schemeClr val="lt1"/>
            </a:solidFill>
            <a:prstDash val="solid"/>
            <a:round/>
            <a:headEnd len="sm" w="sm" type="none"/>
            <a:tailEnd len="sm" w="sm" type="none"/>
          </a:ln>
        </p:spPr>
      </p:cxnSp>
      <p:sp>
        <p:nvSpPr>
          <p:cNvPr id="120" name="Google Shape;120;p16"/>
          <p:cNvSpPr txBox="1"/>
          <p:nvPr>
            <p:ph idx="2" type="title"/>
          </p:nvPr>
        </p:nvSpPr>
        <p:spPr>
          <a:xfrm>
            <a:off x="2042990" y="1354938"/>
            <a:ext cx="966000" cy="47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sp>
        <p:nvSpPr>
          <p:cNvPr id="121" name="Google Shape;121;p16"/>
          <p:cNvSpPr txBox="1"/>
          <p:nvPr>
            <p:ph idx="7" type="title"/>
          </p:nvPr>
        </p:nvSpPr>
        <p:spPr>
          <a:xfrm>
            <a:off x="6994306" y="1379431"/>
            <a:ext cx="966000" cy="47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03</a:t>
            </a:r>
            <a:endParaRPr/>
          </a:p>
        </p:txBody>
      </p:sp>
      <p:sp>
        <p:nvSpPr>
          <p:cNvPr id="122" name="Google Shape;122;p16"/>
          <p:cNvSpPr txBox="1"/>
          <p:nvPr/>
        </p:nvSpPr>
        <p:spPr>
          <a:xfrm>
            <a:off x="625274" y="815680"/>
            <a:ext cx="7766700" cy="2893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a:solidFill>
                  <a:schemeClr val="dk1"/>
                </a:solidFill>
              </a:rPr>
              <a:t>Chronic diseases</a:t>
            </a:r>
            <a:r>
              <a:rPr lang="en-US">
                <a:solidFill>
                  <a:schemeClr val="dk1"/>
                </a:solidFill>
              </a:rPr>
              <a:t> represent a significant global health challenge, imposing immense burdens on individuals, healthcare systems, and society as a whole. </a:t>
            </a:r>
            <a:r>
              <a:rPr b="1" lang="en-US">
                <a:solidFill>
                  <a:schemeClr val="dk1"/>
                </a:solidFill>
              </a:rPr>
              <a:t>Early detection</a:t>
            </a:r>
            <a:r>
              <a:rPr lang="en-US">
                <a:solidFill>
                  <a:schemeClr val="dk1"/>
                </a:solidFill>
              </a:rPr>
              <a:t> and prevention of these conditions are crucial for reducing </a:t>
            </a:r>
            <a:r>
              <a:rPr b="1" lang="en-US">
                <a:solidFill>
                  <a:schemeClr val="dk1"/>
                </a:solidFill>
              </a:rPr>
              <a:t>morbidity and </a:t>
            </a:r>
            <a:r>
              <a:rPr b="1" lang="en-US">
                <a:solidFill>
                  <a:schemeClr val="dk1"/>
                </a:solidFill>
              </a:rPr>
              <a:t>mortality rates</a:t>
            </a:r>
            <a:r>
              <a:rPr lang="en-US">
                <a:solidFill>
                  <a:schemeClr val="dk1"/>
                </a:solidFill>
              </a:rPr>
              <a:t>. In this project, we present a </a:t>
            </a:r>
            <a:r>
              <a:rPr b="1" lang="en-US">
                <a:solidFill>
                  <a:schemeClr val="dk1"/>
                </a:solidFill>
              </a:rPr>
              <a:t>predictive model</a:t>
            </a:r>
            <a:r>
              <a:rPr lang="en-US">
                <a:solidFill>
                  <a:schemeClr val="dk1"/>
                </a:solidFill>
              </a:rPr>
              <a:t> designed to identify individuals at </a:t>
            </a:r>
            <a:r>
              <a:rPr b="1" lang="en-US">
                <a:solidFill>
                  <a:schemeClr val="dk1"/>
                </a:solidFill>
              </a:rPr>
              <a:t>risk of developing chronic diseases</a:t>
            </a:r>
            <a:r>
              <a:rPr lang="en-US">
                <a:solidFill>
                  <a:schemeClr val="dk1"/>
                </a:solidFill>
              </a:rPr>
              <a:t> based on</a:t>
            </a:r>
            <a:r>
              <a:rPr b="1" lang="en-US">
                <a:solidFill>
                  <a:schemeClr val="dk1"/>
                </a:solidFill>
              </a:rPr>
              <a:t> medical history</a:t>
            </a:r>
            <a:r>
              <a:rPr b="1" lang="en-US">
                <a:solidFill>
                  <a:schemeClr val="dk1"/>
                </a:solidFill>
              </a:rPr>
              <a:t>, and genetic predispositions</a:t>
            </a:r>
            <a:r>
              <a:rPr lang="en-US">
                <a:solidFill>
                  <a:schemeClr val="dk1"/>
                </a:solidFill>
              </a:rPr>
              <a:t>. </a:t>
            </a:r>
            <a:r>
              <a:rPr lang="en-US">
                <a:solidFill>
                  <a:schemeClr val="dk1"/>
                </a:solidFill>
              </a:rPr>
              <a:t>Through the utilization of </a:t>
            </a:r>
            <a:r>
              <a:rPr b="1" lang="en-US">
                <a:solidFill>
                  <a:schemeClr val="dk1"/>
                </a:solidFill>
              </a:rPr>
              <a:t>machine learning techniques</a:t>
            </a:r>
            <a:r>
              <a:rPr lang="en-US">
                <a:solidFill>
                  <a:schemeClr val="dk1"/>
                </a:solidFill>
              </a:rPr>
              <a:t>, including feature selection, model training, and evaluation, we aim to construct an accurate and reliable predictor capable of assessing an individual's susceptibility to various chronic conditions. </a:t>
            </a:r>
            <a:r>
              <a:rPr lang="en-US">
                <a:solidFill>
                  <a:schemeClr val="dk1"/>
                </a:solidFill>
              </a:rPr>
              <a:t>Ethical considerations, such as </a:t>
            </a:r>
            <a:r>
              <a:rPr b="1" lang="en-US">
                <a:solidFill>
                  <a:schemeClr val="dk1"/>
                </a:solidFill>
              </a:rPr>
              <a:t>data privacy</a:t>
            </a:r>
            <a:r>
              <a:rPr lang="en-US">
                <a:solidFill>
                  <a:schemeClr val="dk1"/>
                </a:solidFill>
              </a:rPr>
              <a:t> and fairness, are paramount throughout the project lifecycle. By providing an efficient tool for early risk assessment and intervention, this project seeks to contribute to the advancement of personalized medicine and public health initiatives, </a:t>
            </a:r>
            <a:r>
              <a:rPr lang="en-US">
                <a:solidFill>
                  <a:schemeClr val="dk1"/>
                </a:solidFill>
              </a:rPr>
              <a:t>ultimately enhancing healthcare outcomes and quality of life for individuals worldwide.</a:t>
            </a:r>
            <a:endParaRPr>
              <a:solidFill>
                <a:schemeClr val="dk1"/>
              </a:solidFill>
            </a:endParaRPr>
          </a:p>
          <a:p>
            <a:pPr indent="0" lvl="0" marL="0" marR="0" rtl="0" algn="l">
              <a:lnSpc>
                <a:spcPct val="100000"/>
              </a:lnSpc>
              <a:spcBef>
                <a:spcPts val="0"/>
              </a:spcBef>
              <a:spcAft>
                <a:spcPts val="0"/>
              </a:spcAft>
              <a:buNone/>
            </a:pPr>
            <a:r>
              <a:t/>
            </a:r>
            <a:endParaRPr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nvSpPr>
        <p:spPr>
          <a:xfrm>
            <a:off x="402672" y="234892"/>
            <a:ext cx="40602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Literature Review</a:t>
            </a:r>
            <a:endParaRPr b="1" i="0" sz="1800" u="none" cap="none" strike="noStrike">
              <a:solidFill>
                <a:srgbClr val="000000"/>
              </a:solidFill>
              <a:latin typeface="Arial"/>
              <a:ea typeface="Arial"/>
              <a:cs typeface="Arial"/>
              <a:sym typeface="Arial"/>
            </a:endParaRPr>
          </a:p>
        </p:txBody>
      </p:sp>
      <p:graphicFrame>
        <p:nvGraphicFramePr>
          <p:cNvPr id="128" name="Google Shape;128;p17"/>
          <p:cNvGraphicFramePr/>
          <p:nvPr/>
        </p:nvGraphicFramePr>
        <p:xfrm>
          <a:off x="838830" y="859239"/>
          <a:ext cx="3000000" cy="3000000"/>
        </p:xfrm>
        <a:graphic>
          <a:graphicData uri="http://schemas.openxmlformats.org/drawingml/2006/table">
            <a:tbl>
              <a:tblPr bandRow="1" firstRow="1">
                <a:noFill/>
                <a:tableStyleId>{5FFD4080-FAE3-498F-B4F7-006582BACB95}</a:tableStyleId>
              </a:tblPr>
              <a:tblGrid>
                <a:gridCol w="1788700"/>
                <a:gridCol w="1812275"/>
                <a:gridCol w="1605825"/>
                <a:gridCol w="2018725"/>
              </a:tblGrid>
              <a:tr h="495825">
                <a:tc>
                  <a:txBody>
                    <a:bodyPr/>
                    <a:lstStyle/>
                    <a:p>
                      <a:pPr indent="0" lvl="0" marL="0" marR="0" rtl="0" algn="l">
                        <a:lnSpc>
                          <a:spcPct val="100000"/>
                        </a:lnSpc>
                        <a:spcBef>
                          <a:spcPts val="0"/>
                        </a:spcBef>
                        <a:spcAft>
                          <a:spcPts val="0"/>
                        </a:spcAft>
                        <a:buNone/>
                      </a:pPr>
                      <a:r>
                        <a:rPr b="1" lang="en-US" sz="1400" u="none" cap="none" strike="noStrike"/>
                        <a:t>Paper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Author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Year</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Summary</a:t>
                      </a:r>
                      <a:endParaRPr/>
                    </a:p>
                  </a:txBody>
                  <a:tcPr marT="45725" marB="45725" marR="91450" marL="91450">
                    <a:solidFill>
                      <a:srgbClr val="7F7F7F"/>
                    </a:solidFill>
                  </a:tcPr>
                </a:tc>
              </a:tr>
              <a:tr h="3271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Disease Prediction by Machine Learning Over Big Data From Healthcare Communities</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Min Chen</a:t>
                      </a:r>
                      <a:endParaRPr/>
                    </a:p>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3"/>
                        </a:rPr>
                        <a:t>Yixue Hao</a:t>
                      </a:r>
                      <a:r>
                        <a:rPr b="0" i="0" lang="en-US"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4"/>
                        </a:rPr>
                        <a:t>Kai Hwang</a:t>
                      </a:r>
                      <a:br>
                        <a:rPr b="0" i="0" lang="en-US" sz="1400" u="none" cap="none" strike="noStrike">
                          <a:solidFill>
                            <a:srgbClr val="000000"/>
                          </a:solidFill>
                          <a:latin typeface="Arial"/>
                          <a:ea typeface="Arial"/>
                          <a:cs typeface="Arial"/>
                          <a:sym typeface="Arial"/>
                        </a:rPr>
                      </a:br>
                      <a:br>
                        <a:rPr b="0" i="0" lang="en-US" sz="1400" u="none" cap="none" strike="noStrike">
                          <a:solidFill>
                            <a:srgbClr val="000000"/>
                          </a:solidFill>
                          <a:latin typeface="Arial"/>
                          <a:ea typeface="Arial"/>
                          <a:cs typeface="Arial"/>
                          <a:sym typeface="Arial"/>
                        </a:rPr>
                      </a:br>
                      <a:endParaRPr sz="14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2022</a:t>
                      </a:r>
                      <a:endParaRPr/>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Developed a system which is based on patients data which is used for the prediction of multiple diseases. The sample size selected is </a:t>
                      </a:r>
                      <a:r>
                        <a:rPr b="1" lang="en-US" sz="1400" u="none" cap="none" strike="noStrike"/>
                        <a:t>less</a:t>
                      </a:r>
                      <a:r>
                        <a:rPr lang="en-US" sz="1400" u="none" cap="none" strike="noStrike"/>
                        <a:t> which affected the accuracy of the work.</a:t>
                      </a:r>
                      <a:endParaRPr/>
                    </a:p>
                    <a:p>
                      <a:pPr indent="0" lvl="0" marL="0" marR="0" rtl="0" algn="l">
                        <a:lnSpc>
                          <a:spcPct val="100000"/>
                        </a:lnSpc>
                        <a:spcBef>
                          <a:spcPts val="0"/>
                        </a:spcBef>
                        <a:spcAft>
                          <a:spcPts val="0"/>
                        </a:spcAft>
                        <a:buNone/>
                      </a:pPr>
                      <a:r>
                        <a:t/>
                      </a:r>
                      <a:endParaRPr sz="1400" u="none" cap="none" strike="noStrike"/>
                    </a:p>
                    <a:p>
                      <a:pPr indent="0" lvl="0" marL="0" marR="0" rtl="0" algn="l">
                        <a:lnSpc>
                          <a:spcPct val="100000"/>
                        </a:lnSpc>
                        <a:spcBef>
                          <a:spcPts val="0"/>
                        </a:spcBef>
                        <a:spcAft>
                          <a:spcPts val="0"/>
                        </a:spcAft>
                        <a:buNone/>
                      </a:pPr>
                      <a:r>
                        <a:rPr lang="en-US" sz="1400" u="none" cap="none" strike="noStrike"/>
                        <a:t>Method applied : </a:t>
                      </a:r>
                      <a:r>
                        <a:rPr b="1" lang="en-US" sz="1400" u="none" cap="none" strike="noStrike"/>
                        <a:t>Naïve bayes, Support Vector Machine</a:t>
                      </a:r>
                      <a:endParaRPr b="1"/>
                    </a:p>
                  </a:txBody>
                  <a:tcPr marT="45725" marB="45725" marR="91450" marL="91450">
                    <a:solidFill>
                      <a:srgbClr val="D8D8D8"/>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374574" y="253388"/>
            <a:ext cx="3800820" cy="440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1800">
                <a:latin typeface="Arial"/>
                <a:ea typeface="Arial"/>
                <a:cs typeface="Arial"/>
                <a:sym typeface="Arial"/>
              </a:rPr>
              <a:t>Literature</a:t>
            </a:r>
            <a:r>
              <a:rPr lang="en-US" sz="1800"/>
              <a:t> </a:t>
            </a:r>
            <a:r>
              <a:rPr lang="en-US" sz="1800">
                <a:latin typeface="Arial"/>
                <a:ea typeface="Arial"/>
                <a:cs typeface="Arial"/>
                <a:sym typeface="Arial"/>
              </a:rPr>
              <a:t>Review</a:t>
            </a:r>
            <a:br>
              <a:rPr lang="en-US" sz="1800"/>
            </a:br>
            <a:endParaRPr sz="1800"/>
          </a:p>
        </p:txBody>
      </p:sp>
      <p:graphicFrame>
        <p:nvGraphicFramePr>
          <p:cNvPr id="134" name="Google Shape;134;p18"/>
          <p:cNvGraphicFramePr/>
          <p:nvPr/>
        </p:nvGraphicFramePr>
        <p:xfrm>
          <a:off x="672575" y="770817"/>
          <a:ext cx="3000000" cy="3000000"/>
        </p:xfrm>
        <a:graphic>
          <a:graphicData uri="http://schemas.openxmlformats.org/drawingml/2006/table">
            <a:tbl>
              <a:tblPr bandRow="1" firstRow="1">
                <a:noFill/>
                <a:tableStyleId>{5FFD4080-FAE3-498F-B4F7-006582BACB95}</a:tableStyleId>
              </a:tblPr>
              <a:tblGrid>
                <a:gridCol w="1929225"/>
                <a:gridCol w="1918750"/>
                <a:gridCol w="1536100"/>
                <a:gridCol w="2301400"/>
              </a:tblGrid>
              <a:tr h="484650">
                <a:tc>
                  <a:txBody>
                    <a:bodyPr/>
                    <a:lstStyle/>
                    <a:p>
                      <a:pPr indent="0" lvl="0" marL="0" marR="0" rtl="0" algn="l">
                        <a:lnSpc>
                          <a:spcPct val="100000"/>
                        </a:lnSpc>
                        <a:spcBef>
                          <a:spcPts val="0"/>
                        </a:spcBef>
                        <a:spcAft>
                          <a:spcPts val="0"/>
                        </a:spcAft>
                        <a:buNone/>
                      </a:pPr>
                      <a:r>
                        <a:rPr b="1" lang="en-US" sz="1400" u="none" cap="none" strike="noStrike"/>
                        <a:t>Paper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Author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Year</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Summary</a:t>
                      </a:r>
                      <a:endParaRPr/>
                    </a:p>
                  </a:txBody>
                  <a:tcPr marT="45725" marB="45725" marR="91450" marL="91450">
                    <a:solidFill>
                      <a:srgbClr val="7F7F7F"/>
                    </a:solidFill>
                  </a:tcPr>
                </a:tc>
              </a:tr>
              <a:tr h="3634650">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Identification and Prediction of Chronic Diseases Using Machine Learning Approach</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Rayan Alanazi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College of Science and Arts in Qurayyat, Jouf University, Sakakah</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2022</a:t>
                      </a:r>
                      <a:endParaRPr/>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This section describes the related works that are performed in developing the proposed model for predicting chronic diseases. The following are the discussions made by reviewing the existing literature that helps develop the proposed system efficiently and effectively.</a:t>
                      </a:r>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t>Method applied : Naïve bayes, </a:t>
                      </a:r>
                      <a:r>
                        <a:rPr b="0" i="0" lang="en-US" sz="1400" u="none" cap="none" strike="noStrike">
                          <a:solidFill>
                            <a:srgbClr val="000000"/>
                          </a:solidFill>
                          <a:latin typeface="Arial"/>
                          <a:ea typeface="Arial"/>
                          <a:cs typeface="Arial"/>
                          <a:sym typeface="Arial"/>
                        </a:rPr>
                        <a:t>Convolutional Neural Network</a:t>
                      </a:r>
                      <a:endParaRPr/>
                    </a:p>
                  </a:txBody>
                  <a:tcPr marT="45725" marB="45725" marR="91450" marL="91450">
                    <a:solidFill>
                      <a:srgbClr val="D8D8D8"/>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74574" y="253388"/>
            <a:ext cx="3800820" cy="440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1800">
                <a:latin typeface="Arial"/>
                <a:ea typeface="Arial"/>
                <a:cs typeface="Arial"/>
                <a:sym typeface="Arial"/>
              </a:rPr>
              <a:t>Literature</a:t>
            </a:r>
            <a:r>
              <a:rPr lang="en-US" sz="1800"/>
              <a:t> </a:t>
            </a:r>
            <a:r>
              <a:rPr lang="en-US" sz="1800">
                <a:latin typeface="Arial"/>
                <a:ea typeface="Arial"/>
                <a:cs typeface="Arial"/>
                <a:sym typeface="Arial"/>
              </a:rPr>
              <a:t>Review</a:t>
            </a:r>
            <a:br>
              <a:rPr lang="en-US" sz="1800"/>
            </a:br>
            <a:endParaRPr sz="1800"/>
          </a:p>
        </p:txBody>
      </p:sp>
      <p:graphicFrame>
        <p:nvGraphicFramePr>
          <p:cNvPr id="140" name="Google Shape;140;p19"/>
          <p:cNvGraphicFramePr/>
          <p:nvPr/>
        </p:nvGraphicFramePr>
        <p:xfrm>
          <a:off x="680132" y="903307"/>
          <a:ext cx="3000000" cy="3000000"/>
        </p:xfrm>
        <a:graphic>
          <a:graphicData uri="http://schemas.openxmlformats.org/drawingml/2006/table">
            <a:tbl>
              <a:tblPr bandRow="1" firstRow="1">
                <a:noFill/>
                <a:tableStyleId>{5FFD4080-FAE3-498F-B4F7-006582BACB95}</a:tableStyleId>
              </a:tblPr>
              <a:tblGrid>
                <a:gridCol w="1815175"/>
                <a:gridCol w="1812275"/>
                <a:gridCol w="1812275"/>
                <a:gridCol w="1812275"/>
              </a:tblGrid>
              <a:tr h="495825">
                <a:tc>
                  <a:txBody>
                    <a:bodyPr/>
                    <a:lstStyle/>
                    <a:p>
                      <a:pPr indent="0" lvl="0" marL="0" marR="0" rtl="0" algn="l">
                        <a:lnSpc>
                          <a:spcPct val="100000"/>
                        </a:lnSpc>
                        <a:spcBef>
                          <a:spcPts val="0"/>
                        </a:spcBef>
                        <a:spcAft>
                          <a:spcPts val="0"/>
                        </a:spcAft>
                        <a:buNone/>
                      </a:pPr>
                      <a:r>
                        <a:rPr b="1" lang="en-US" sz="1400" u="none" cap="none" strike="noStrike"/>
                        <a:t>Paper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Author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Year</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Summary</a:t>
                      </a:r>
                      <a:endParaRPr/>
                    </a:p>
                  </a:txBody>
                  <a:tcPr marT="45725" marB="45725" marR="91450" marL="91450">
                    <a:solidFill>
                      <a:srgbClr val="7F7F7F"/>
                    </a:solidFill>
                  </a:tcPr>
                </a:tc>
              </a:tr>
              <a:tr h="3271800">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Prediction of Chronic diseases using Machine Learning Techniques. International journal of management, technology</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Siddegowda C. J., &amp; A. Jayanthila Devi. </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2022</a:t>
                      </a:r>
                      <a:endParaRPr/>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 </a:t>
                      </a:r>
                      <a:r>
                        <a:rPr lang="en-US" sz="1400" u="none" cap="none" strike="noStrike"/>
                        <a:t>The research finds are very useful as they help health professionals</a:t>
                      </a:r>
                      <a:r>
                        <a:rPr b="0" i="0" lang="en-US" sz="1400" u="none" cap="none" strike="noStrike">
                          <a:solidFill>
                            <a:srgbClr val="000000"/>
                          </a:solidFill>
                          <a:latin typeface="Arial"/>
                          <a:ea typeface="Arial"/>
                          <a:cs typeface="Arial"/>
                          <a:sym typeface="Arial"/>
                        </a:rPr>
                        <a:t>. The limitations of various machine learning algorithms are also studied.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Accuracy is about 85%</a:t>
                      </a:r>
                      <a:endParaRPr i="0" sz="1400" u="none" cap="none" strike="noStrike"/>
                    </a:p>
                  </a:txBody>
                  <a:tcPr marT="45725" marB="45725" marR="91450" marL="91450">
                    <a:solidFill>
                      <a:srgbClr val="D8D8D8"/>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nvSpPr>
        <p:spPr>
          <a:xfrm>
            <a:off x="402672" y="234892"/>
            <a:ext cx="40602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Literature Review</a:t>
            </a:r>
            <a:endParaRPr b="1" i="0" sz="1800" u="none" cap="none" strike="noStrike">
              <a:solidFill>
                <a:srgbClr val="000000"/>
              </a:solidFill>
              <a:latin typeface="Arial"/>
              <a:ea typeface="Arial"/>
              <a:cs typeface="Arial"/>
              <a:sym typeface="Arial"/>
            </a:endParaRPr>
          </a:p>
        </p:txBody>
      </p:sp>
      <p:graphicFrame>
        <p:nvGraphicFramePr>
          <p:cNvPr id="146" name="Google Shape;146;p20"/>
          <p:cNvGraphicFramePr/>
          <p:nvPr/>
        </p:nvGraphicFramePr>
        <p:xfrm>
          <a:off x="806405" y="813839"/>
          <a:ext cx="3000000" cy="3000000"/>
        </p:xfrm>
        <a:graphic>
          <a:graphicData uri="http://schemas.openxmlformats.org/drawingml/2006/table">
            <a:tbl>
              <a:tblPr bandRow="1" firstRow="1">
                <a:noFill/>
                <a:tableStyleId>{5FFD4080-FAE3-498F-B4F7-006582BACB95}</a:tableStyleId>
              </a:tblPr>
              <a:tblGrid>
                <a:gridCol w="1788700"/>
                <a:gridCol w="1812275"/>
                <a:gridCol w="1605825"/>
                <a:gridCol w="2018725"/>
              </a:tblGrid>
              <a:tr h="495825">
                <a:tc>
                  <a:txBody>
                    <a:bodyPr/>
                    <a:lstStyle/>
                    <a:p>
                      <a:pPr indent="0" lvl="0" marL="0" marR="0" rtl="0" algn="l">
                        <a:lnSpc>
                          <a:spcPct val="100000"/>
                        </a:lnSpc>
                        <a:spcBef>
                          <a:spcPts val="0"/>
                        </a:spcBef>
                        <a:spcAft>
                          <a:spcPts val="0"/>
                        </a:spcAft>
                        <a:buNone/>
                      </a:pPr>
                      <a:r>
                        <a:rPr b="1" lang="en-US" sz="1400" u="none" cap="none" strike="noStrike"/>
                        <a:t>Paper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Author</a:t>
                      </a:r>
                      <a:r>
                        <a:rPr b="1" lang="en-US" sz="1400" u="none" cap="none" strike="noStrike"/>
                        <a:t> Name </a:t>
                      </a:r>
                      <a:endParaRPr b="1" sz="1400" u="none" cap="none" strike="noStrike"/>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Year</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b="1" lang="en-US" sz="1400" u="none" cap="none" strike="noStrike"/>
                        <a:t>Summary</a:t>
                      </a:r>
                      <a:endParaRPr/>
                    </a:p>
                  </a:txBody>
                  <a:tcPr marT="45725" marB="45725" marR="91450" marL="91450">
                    <a:solidFill>
                      <a:srgbClr val="7F7F7F"/>
                    </a:solidFill>
                  </a:tcPr>
                </a:tc>
              </a:tr>
              <a:tr h="3271800">
                <a:tc>
                  <a:txBody>
                    <a:bodyPr/>
                    <a:lstStyle/>
                    <a:p>
                      <a:pPr indent="0" lvl="0" marL="0" marR="0" rtl="0" algn="l">
                        <a:lnSpc>
                          <a:spcPct val="100000"/>
                        </a:lnSpc>
                        <a:spcBef>
                          <a:spcPts val="0"/>
                        </a:spcBef>
                        <a:spcAft>
                          <a:spcPts val="0"/>
                        </a:spcAft>
                        <a:buNone/>
                      </a:pPr>
                      <a:r>
                        <a:rPr lang="en-US" sz="1400" u="none" cap="none" strike="noStrike"/>
                        <a:t>A Literature Review of Predicting Cancer Disease</a:t>
                      </a:r>
                      <a:endParaRPr/>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Mr.A.Deivendran1 , Ms.K.Yemuna Rane M.Sc., M.Phil2 ., M.Phil </a:t>
                      </a:r>
                      <a:endParaRPr/>
                    </a:p>
                    <a:p>
                      <a:pPr indent="0" lvl="0" marL="0" marR="0" rtl="0" algn="l">
                        <a:lnSpc>
                          <a:spcPct val="100000"/>
                        </a:lnSpc>
                        <a:spcBef>
                          <a:spcPts val="0"/>
                        </a:spcBef>
                        <a:spcAft>
                          <a:spcPts val="0"/>
                        </a:spcAft>
                        <a:buNone/>
                      </a:pPr>
                      <a:r>
                        <a:rPr lang="en-US" sz="1400" u="none" cap="none" strike="noStrike"/>
                        <a:t>Research Scholar, Dept of Computer Science, Kongunadu Arts and Science college, Coimbatore-29</a:t>
                      </a:r>
                      <a:br>
                        <a:rPr b="0" i="0" lang="en-US" sz="1400" u="none" cap="none" strike="noStrike">
                          <a:solidFill>
                            <a:srgbClr val="000000"/>
                          </a:solidFill>
                          <a:latin typeface="Arial"/>
                          <a:ea typeface="Arial"/>
                          <a:cs typeface="Arial"/>
                          <a:sym typeface="Arial"/>
                        </a:rPr>
                      </a:br>
                      <a:br>
                        <a:rPr b="0" i="0" lang="en-US" sz="1400" u="none" cap="none" strike="noStrike">
                          <a:solidFill>
                            <a:srgbClr val="000000"/>
                          </a:solidFill>
                          <a:latin typeface="Arial"/>
                          <a:ea typeface="Arial"/>
                          <a:cs typeface="Arial"/>
                          <a:sym typeface="Arial"/>
                        </a:rPr>
                      </a:br>
                      <a:endParaRPr sz="14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2019</a:t>
                      </a:r>
                      <a:endParaRPr/>
                    </a:p>
                  </a:txBody>
                  <a:tcPr marT="45725" marB="45725" marR="91450" marL="91450">
                    <a:solidFill>
                      <a:srgbClr val="D8D8D8"/>
                    </a:solidFill>
                  </a:tcPr>
                </a:tc>
                <a:tc>
                  <a:txBody>
                    <a:bodyPr/>
                    <a:lstStyle/>
                    <a:p>
                      <a:pPr indent="0" lvl="0" marL="0" marR="0" rtl="0" algn="l">
                        <a:lnSpc>
                          <a:spcPct val="100000"/>
                        </a:lnSpc>
                        <a:spcBef>
                          <a:spcPts val="0"/>
                        </a:spcBef>
                        <a:spcAft>
                          <a:spcPts val="0"/>
                        </a:spcAft>
                        <a:buNone/>
                      </a:pPr>
                      <a:r>
                        <a:rPr lang="en-US" sz="1400" u="none" cap="none" strike="noStrike"/>
                        <a:t>Prediction of chronic diseases has gained prominence among the research </a:t>
                      </a:r>
                      <a:r>
                        <a:rPr lang="en-US"/>
                        <a:t> community as it opens the lots of scope for research and </a:t>
                      </a:r>
                      <a:r>
                        <a:rPr lang="en-US"/>
                        <a:t>development</a:t>
                      </a:r>
                      <a:r>
                        <a:rPr lang="en-US"/>
                        <a:t>. </a:t>
                      </a:r>
                      <a:r>
                        <a:rPr lang="en-US"/>
                        <a:t>Parameter</a:t>
                      </a:r>
                      <a:r>
                        <a:rPr lang="en-US"/>
                        <a:t> of selection is not elaborate.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US" sz="1400" u="none" cap="none" strike="noStrike"/>
                        <a:t>Method applied : Naïve bayes, Decision Trees, Artificial neural networks and their Multilayer Perception model</a:t>
                      </a:r>
                      <a:endParaRPr/>
                    </a:p>
                  </a:txBody>
                  <a:tcPr marT="45725" marB="45725" marR="91450" marL="91450">
                    <a:solidFill>
                      <a:srgbClr val="D8D8D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p21"/>
          <p:cNvCxnSpPr/>
          <p:nvPr/>
        </p:nvCxnSpPr>
        <p:spPr>
          <a:xfrm rot="10800000">
            <a:off x="9039625" y="2574175"/>
            <a:ext cx="0" cy="2472000"/>
          </a:xfrm>
          <a:prstGeom prst="straightConnector1">
            <a:avLst/>
          </a:prstGeom>
          <a:noFill/>
          <a:ln cap="flat" cmpd="sng" w="19050">
            <a:solidFill>
              <a:schemeClr val="lt1"/>
            </a:solidFill>
            <a:prstDash val="solid"/>
            <a:round/>
            <a:headEnd len="sm" w="sm" type="none"/>
            <a:tailEnd len="sm" w="sm" type="none"/>
          </a:ln>
        </p:spPr>
      </p:cxnSp>
      <p:cxnSp>
        <p:nvCxnSpPr>
          <p:cNvPr id="152" name="Google Shape;152;p21"/>
          <p:cNvCxnSpPr/>
          <p:nvPr/>
        </p:nvCxnSpPr>
        <p:spPr>
          <a:xfrm rot="10800000">
            <a:off x="108900" y="5036375"/>
            <a:ext cx="8936100" cy="0"/>
          </a:xfrm>
          <a:prstGeom prst="straightConnector1">
            <a:avLst/>
          </a:prstGeom>
          <a:noFill/>
          <a:ln cap="flat" cmpd="sng" w="19050">
            <a:solidFill>
              <a:schemeClr val="lt1"/>
            </a:solidFill>
            <a:prstDash val="solid"/>
            <a:round/>
            <a:headEnd len="sm" w="sm" type="none"/>
            <a:tailEnd len="sm" w="sm" type="none"/>
          </a:ln>
        </p:spPr>
      </p:cxnSp>
      <p:cxnSp>
        <p:nvCxnSpPr>
          <p:cNvPr id="153" name="Google Shape;153;p21"/>
          <p:cNvCxnSpPr/>
          <p:nvPr/>
        </p:nvCxnSpPr>
        <p:spPr>
          <a:xfrm rot="10800000">
            <a:off x="107275" y="2574375"/>
            <a:ext cx="0" cy="2470500"/>
          </a:xfrm>
          <a:prstGeom prst="straightConnector1">
            <a:avLst/>
          </a:prstGeom>
          <a:noFill/>
          <a:ln cap="flat" cmpd="sng" w="19050">
            <a:solidFill>
              <a:schemeClr val="lt1"/>
            </a:solidFill>
            <a:prstDash val="solid"/>
            <a:round/>
            <a:headEnd len="sm" w="sm" type="none"/>
            <a:tailEnd len="sm" w="sm" type="none"/>
          </a:ln>
        </p:spPr>
      </p:cxnSp>
      <p:sp>
        <p:nvSpPr>
          <p:cNvPr id="154" name="Google Shape;154;p21"/>
          <p:cNvSpPr txBox="1"/>
          <p:nvPr>
            <p:ph type="title"/>
          </p:nvPr>
        </p:nvSpPr>
        <p:spPr>
          <a:xfrm>
            <a:off x="410450" y="1114788"/>
            <a:ext cx="416155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300"/>
              <a:buNone/>
            </a:pPr>
            <a:r>
              <a:rPr lang="en-US" sz="2800">
                <a:latin typeface="Arial"/>
                <a:ea typeface="Arial"/>
                <a:cs typeface="Arial"/>
                <a:sym typeface="Arial"/>
              </a:rPr>
              <a:t>Problem Statements</a:t>
            </a:r>
            <a:endParaRPr sz="2800">
              <a:latin typeface="Arial"/>
              <a:ea typeface="Arial"/>
              <a:cs typeface="Arial"/>
              <a:sym typeface="Arial"/>
            </a:endParaRPr>
          </a:p>
        </p:txBody>
      </p:sp>
      <p:sp>
        <p:nvSpPr>
          <p:cNvPr id="155" name="Google Shape;155;p21"/>
          <p:cNvSpPr txBox="1"/>
          <p:nvPr/>
        </p:nvSpPr>
        <p:spPr>
          <a:xfrm>
            <a:off x="377725" y="2136675"/>
            <a:ext cx="4227000" cy="2031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US"/>
              <a:t>Many people suffer from chronic diseases like cancer, diabetes, and heart problems, which can have serious consequences. Detecting these diseases early can help prevent complications. Therefore, there is a need to develop an advanced chronic disease prediction framework that utilizes machine learning techniques to provide accurate and personalized risk assessments for diseases such as cancer, diabetes, and heart problems.</a:t>
            </a:r>
            <a:endParaRPr/>
          </a:p>
        </p:txBody>
      </p:sp>
      <p:sp>
        <p:nvSpPr>
          <p:cNvPr id="156" name="Google Shape;156;p21"/>
          <p:cNvSpPr/>
          <p:nvPr/>
        </p:nvSpPr>
        <p:spPr>
          <a:xfrm>
            <a:off x="105650" y="4817532"/>
            <a:ext cx="9097617" cy="218841"/>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21"/>
          <p:cNvSpPr/>
          <p:nvPr/>
        </p:nvSpPr>
        <p:spPr>
          <a:xfrm>
            <a:off x="-275420" y="804231"/>
            <a:ext cx="132201" cy="128897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8" name="Google Shape;158;p21"/>
          <p:cNvPicPr preferRelativeResize="0"/>
          <p:nvPr/>
        </p:nvPicPr>
        <p:blipFill rotWithShape="1">
          <a:blip r:embed="rId3">
            <a:alphaModFix/>
          </a:blip>
          <a:srcRect b="0" l="0" r="0" t="0"/>
          <a:stretch/>
        </p:blipFill>
        <p:spPr>
          <a:xfrm>
            <a:off x="5374500" y="727350"/>
            <a:ext cx="3122850" cy="342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ppt_w</p:attrName>
                                        </p:attrNameLst>
                                      </p:cBhvr>
                                      <p:tavLst>
                                        <p:tav fmla="" tm="0">
                                          <p:val>
                                            <p:strVal val="0"/>
                                          </p:val>
                                        </p:tav>
                                        <p:tav fmla="" tm="100000">
                                          <p:val>
                                            <p:strVal val="#ppt_w"/>
                                          </p:val>
                                        </p:tav>
                                      </p:tavLst>
                                    </p:anim>
                                    <p:anim calcmode="lin" valueType="num">
                                      <p:cBhvr additive="base">
                                        <p:cTn dur="1000"/>
                                        <p:tgtEl>
                                          <p:spTgt spid="1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inimal Marketing by Slidesgo XL">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